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324" r:id="rId2"/>
    <p:sldId id="326" r:id="rId3"/>
    <p:sldId id="327" r:id="rId4"/>
    <p:sldId id="329" r:id="rId5"/>
    <p:sldId id="332" r:id="rId6"/>
    <p:sldId id="348" r:id="rId7"/>
  </p:sldIdLst>
  <p:sldSz cx="9144000" cy="6858000" type="screen4x3"/>
  <p:notesSz cx="7099300" cy="10234613"/>
  <p:defaultTextStyle>
    <a:defPPr>
      <a:defRPr lang="de-DE"/>
    </a:defPPr>
    <a:lvl1pPr algn="l" defTabSz="457200" rtl="0" fontAlgn="base">
      <a:spcBef>
        <a:spcPct val="0"/>
      </a:spcBef>
      <a:spcAft>
        <a:spcPct val="0"/>
      </a:spcAft>
      <a:defRPr sz="2400" kern="1200">
        <a:solidFill>
          <a:schemeClr val="tx1"/>
        </a:solidFill>
        <a:latin typeface="Verdana"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Verdana"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Verdana"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Verdana"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Verdana" pitchFamily="34" charset="0"/>
        <a:ea typeface="MS PGothic" pitchFamily="34" charset="-128"/>
        <a:cs typeface="+mn-cs"/>
      </a:defRPr>
    </a:lvl5pPr>
    <a:lvl6pPr marL="2286000" algn="l" defTabSz="914400" rtl="0" eaLnBrk="1" latinLnBrk="0" hangingPunct="1">
      <a:defRPr sz="2400" kern="1200">
        <a:solidFill>
          <a:schemeClr val="tx1"/>
        </a:solidFill>
        <a:latin typeface="Verdana" pitchFamily="34" charset="0"/>
        <a:ea typeface="MS PGothic" pitchFamily="34" charset="-128"/>
        <a:cs typeface="+mn-cs"/>
      </a:defRPr>
    </a:lvl6pPr>
    <a:lvl7pPr marL="2743200" algn="l" defTabSz="914400" rtl="0" eaLnBrk="1" latinLnBrk="0" hangingPunct="1">
      <a:defRPr sz="2400" kern="1200">
        <a:solidFill>
          <a:schemeClr val="tx1"/>
        </a:solidFill>
        <a:latin typeface="Verdana" pitchFamily="34" charset="0"/>
        <a:ea typeface="MS PGothic" pitchFamily="34" charset="-128"/>
        <a:cs typeface="+mn-cs"/>
      </a:defRPr>
    </a:lvl7pPr>
    <a:lvl8pPr marL="3200400" algn="l" defTabSz="914400" rtl="0" eaLnBrk="1" latinLnBrk="0" hangingPunct="1">
      <a:defRPr sz="2400" kern="1200">
        <a:solidFill>
          <a:schemeClr val="tx1"/>
        </a:solidFill>
        <a:latin typeface="Verdana" pitchFamily="34" charset="0"/>
        <a:ea typeface="MS PGothic" pitchFamily="34" charset="-128"/>
        <a:cs typeface="+mn-cs"/>
      </a:defRPr>
    </a:lvl8pPr>
    <a:lvl9pPr marL="3657600" algn="l" defTabSz="914400" rtl="0" eaLnBrk="1" latinLnBrk="0" hangingPunct="1">
      <a:defRPr sz="2400" kern="1200">
        <a:solidFill>
          <a:schemeClr val="tx1"/>
        </a:solidFill>
        <a:latin typeface="Verdana"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9900"/>
    <a:srgbClr val="CC0099"/>
    <a:srgbClr val="000066"/>
    <a:srgbClr val="FF3300"/>
    <a:srgbClr val="006699"/>
    <a:srgbClr val="1D4D7A"/>
    <a:srgbClr val="13317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2088" y="-1392"/>
      </p:cViewPr>
      <p:guideLst>
        <p:guide orient="horz" pos="2160"/>
        <p:guide pos="2880"/>
      </p:guideLst>
    </p:cSldViewPr>
  </p:slideViewPr>
  <p:notesTextViewPr>
    <p:cViewPr>
      <p:scale>
        <a:sx n="100" d="100"/>
        <a:sy n="100" d="100"/>
      </p:scale>
      <p:origin x="0" y="0"/>
    </p:cViewPr>
  </p:notesText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9048" tIns="49524" rIns="99048" bIns="49524" numCol="1" anchor="t" anchorCtr="0" compatLnSpc="1">
            <a:prstTxWarp prst="textNoShape">
              <a:avLst/>
            </a:prstTxWarp>
          </a:bodyPr>
          <a:lstStyle>
            <a:lvl1pPr defTabSz="495300" eaLnBrk="0" hangingPunct="0">
              <a:defRPr sz="1300">
                <a:latin typeface="Calibri" charset="0"/>
                <a:ea typeface="ＭＳ Ｐゴシック" charset="0"/>
                <a:cs typeface="ＭＳ Ｐゴシック" charset="0"/>
              </a:defRPr>
            </a:lvl1pPr>
          </a:lstStyle>
          <a:p>
            <a:pPr>
              <a:defRPr/>
            </a:pPr>
            <a:endParaRPr lang="it-IT"/>
          </a:p>
        </p:txBody>
      </p:sp>
      <p:sp>
        <p:nvSpPr>
          <p:cNvPr id="152579"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9048" tIns="49524" rIns="99048" bIns="49524" numCol="1" anchor="t" anchorCtr="0" compatLnSpc="1">
            <a:prstTxWarp prst="textNoShape">
              <a:avLst/>
            </a:prstTxWarp>
          </a:bodyPr>
          <a:lstStyle>
            <a:lvl1pPr algn="r" defTabSz="495300" eaLnBrk="0" hangingPunct="0">
              <a:defRPr sz="1300">
                <a:latin typeface="Calibri" pitchFamily="34" charset="0"/>
              </a:defRPr>
            </a:lvl1pPr>
          </a:lstStyle>
          <a:p>
            <a:fld id="{70C030B9-95AE-41AB-936E-2CE90C2EA60B}" type="datetime1">
              <a:rPr lang="it-IT"/>
              <a:pPr/>
              <a:t>27/08/2015</a:t>
            </a:fld>
            <a:endParaRPr lang="it-IT"/>
          </a:p>
        </p:txBody>
      </p:sp>
      <p:sp>
        <p:nvSpPr>
          <p:cNvPr id="152580"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9048" tIns="49524" rIns="99048" bIns="49524" numCol="1" anchor="b" anchorCtr="0" compatLnSpc="1">
            <a:prstTxWarp prst="textNoShape">
              <a:avLst/>
            </a:prstTxWarp>
          </a:bodyPr>
          <a:lstStyle>
            <a:lvl1pPr defTabSz="495300" eaLnBrk="0" hangingPunct="0">
              <a:defRPr sz="1300">
                <a:latin typeface="Calibri" charset="0"/>
                <a:ea typeface="ＭＳ Ｐゴシック" charset="0"/>
                <a:cs typeface="ＭＳ Ｐゴシック" charset="0"/>
              </a:defRPr>
            </a:lvl1pPr>
          </a:lstStyle>
          <a:p>
            <a:pPr>
              <a:defRPr/>
            </a:pPr>
            <a:endParaRPr lang="it-IT"/>
          </a:p>
        </p:txBody>
      </p:sp>
      <p:sp>
        <p:nvSpPr>
          <p:cNvPr id="152581"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9048" tIns="49524" rIns="99048" bIns="49524" numCol="1" anchor="b" anchorCtr="0" compatLnSpc="1">
            <a:prstTxWarp prst="textNoShape">
              <a:avLst/>
            </a:prstTxWarp>
          </a:bodyPr>
          <a:lstStyle>
            <a:lvl1pPr algn="r" defTabSz="495300" eaLnBrk="0" hangingPunct="0">
              <a:defRPr sz="1300">
                <a:latin typeface="Calibri" pitchFamily="34" charset="0"/>
              </a:defRPr>
            </a:lvl1pPr>
          </a:lstStyle>
          <a:p>
            <a:fld id="{6E44BE7F-C365-4196-84A5-A894226CD9AA}" type="slidenum">
              <a:rPr lang="it-IT"/>
              <a:pPr/>
              <a:t>‹#›</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9048" tIns="49524" rIns="99048" bIns="49524" numCol="1" anchor="t" anchorCtr="0" compatLnSpc="1">
            <a:prstTxWarp prst="textNoShape">
              <a:avLst/>
            </a:prstTxWarp>
          </a:bodyPr>
          <a:lstStyle>
            <a:lvl1pPr defTabSz="495300" eaLnBrk="0" hangingPunct="0">
              <a:defRPr sz="1300">
                <a:latin typeface="Calibri" charset="0"/>
                <a:ea typeface="ＭＳ Ｐゴシック" charset="0"/>
                <a:cs typeface="ＭＳ Ｐゴシック" charset="0"/>
              </a:defRPr>
            </a:lvl1pPr>
          </a:lstStyle>
          <a:p>
            <a:pPr>
              <a:defRPr/>
            </a:pPr>
            <a:endParaRPr lang="it-IT"/>
          </a:p>
        </p:txBody>
      </p:sp>
      <p:sp>
        <p:nvSpPr>
          <p:cNvPr id="57347"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9048" tIns="49524" rIns="99048" bIns="49524" numCol="1" anchor="t" anchorCtr="0" compatLnSpc="1">
            <a:prstTxWarp prst="textNoShape">
              <a:avLst/>
            </a:prstTxWarp>
          </a:bodyPr>
          <a:lstStyle>
            <a:lvl1pPr algn="r" defTabSz="495300" eaLnBrk="0" hangingPunct="0">
              <a:defRPr sz="1300">
                <a:latin typeface="Calibri" pitchFamily="34" charset="0"/>
              </a:defRPr>
            </a:lvl1pPr>
          </a:lstStyle>
          <a:p>
            <a:fld id="{3533CC7A-7015-43AF-9F38-99D98578C8F0}" type="datetime1">
              <a:rPr lang="it-IT"/>
              <a:pPr/>
              <a:t>27/08/2015</a:t>
            </a:fld>
            <a:endParaRPr lang="it-IT"/>
          </a:p>
        </p:txBody>
      </p:sp>
      <p:sp>
        <p:nvSpPr>
          <p:cNvPr id="57348"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57349"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9048" tIns="49524" rIns="99048" bIns="49524"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57350"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9048" tIns="49524" rIns="99048" bIns="49524" numCol="1" anchor="b" anchorCtr="0" compatLnSpc="1">
            <a:prstTxWarp prst="textNoShape">
              <a:avLst/>
            </a:prstTxWarp>
          </a:bodyPr>
          <a:lstStyle>
            <a:lvl1pPr defTabSz="495300" eaLnBrk="0" hangingPunct="0">
              <a:defRPr sz="1300">
                <a:latin typeface="Calibri" charset="0"/>
                <a:ea typeface="ＭＳ Ｐゴシック" charset="0"/>
                <a:cs typeface="ＭＳ Ｐゴシック" charset="0"/>
              </a:defRPr>
            </a:lvl1pPr>
          </a:lstStyle>
          <a:p>
            <a:pPr>
              <a:defRPr/>
            </a:pPr>
            <a:endParaRPr lang="it-IT"/>
          </a:p>
        </p:txBody>
      </p:sp>
      <p:sp>
        <p:nvSpPr>
          <p:cNvPr id="57351"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9048" tIns="49524" rIns="99048" bIns="49524" numCol="1" anchor="b" anchorCtr="0" compatLnSpc="1">
            <a:prstTxWarp prst="textNoShape">
              <a:avLst/>
            </a:prstTxWarp>
          </a:bodyPr>
          <a:lstStyle>
            <a:lvl1pPr algn="r" defTabSz="495300" eaLnBrk="0" hangingPunct="0">
              <a:defRPr sz="1300">
                <a:latin typeface="Calibri" pitchFamily="34" charset="0"/>
              </a:defRPr>
            </a:lvl1pPr>
          </a:lstStyle>
          <a:p>
            <a:fld id="{59B23DBF-F3B6-42E8-907E-28A45986739D}" type="slidenum">
              <a:rPr lang="it-IT"/>
              <a:pPr/>
              <a:t>‹#›</a:t>
            </a:fld>
            <a:endParaRPr lang="it-IT"/>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charset="0"/>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Calibri" charset="0"/>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charset="0"/>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charset="0"/>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92188" y="768350"/>
            <a:ext cx="5114925" cy="3836988"/>
          </a:xfrm>
        </p:spPr>
      </p:sp>
      <p:sp>
        <p:nvSpPr>
          <p:cNvPr id="3" name="Segnaposto note 2"/>
          <p:cNvSpPr>
            <a:spLocks noGrp="1"/>
          </p:cNvSpPr>
          <p:nvPr>
            <p:ph type="body" idx="1"/>
          </p:nvPr>
        </p:nvSpPr>
        <p:spPr/>
        <p:txBody>
          <a:bodyPr/>
          <a:lstStyle/>
          <a:p>
            <a:r>
              <a:rPr lang="en-GB" smtClean="0">
                <a:latin typeface="Calibri" pitchFamily="34" charset="0"/>
              </a:rPr>
              <a:t>According to the WFD, hydromorphology contributes to the characterization and assessment of the status of water bodies, i.e. it concerns their physical status. The natural functioning of physical processes spontaneously promotes ecosystem diversity and functioning. Physical processes and structures are relevant to the provision of habitats to support the entire life cycle of organisms including refuge, feeding, spawning habitats, etc.  Thus, an understanding of hydromorphology is essential for identifying degraded segments and reaches of rivers and for developing sustainable restoration approaches consistent with hydromorphological functioning from catchment to reach scales.</a:t>
            </a:r>
            <a:endParaRPr lang="it-IT" smtClean="0">
              <a:latin typeface="Calibri" pitchFamily="34" charset="0"/>
            </a:endParaRPr>
          </a:p>
        </p:txBody>
      </p:sp>
      <p:sp>
        <p:nvSpPr>
          <p:cNvPr id="4"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F5CA334A-7467-4141-A953-E7A5D017F933}" type="slidenum">
              <a:rPr lang="it-IT"/>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92188" y="768350"/>
            <a:ext cx="5114925" cy="3836988"/>
          </a:xfrm>
        </p:spPr>
      </p:sp>
      <p:sp>
        <p:nvSpPr>
          <p:cNvPr id="3" name="Segnaposto note 2"/>
          <p:cNvSpPr>
            <a:spLocks noGrp="1"/>
          </p:cNvSpPr>
          <p:nvPr>
            <p:ph type="body" idx="1"/>
          </p:nvPr>
        </p:nvSpPr>
        <p:spPr/>
        <p:txBody>
          <a:bodyPr/>
          <a:lstStyle/>
          <a:p>
            <a:r>
              <a:rPr lang="en-GB" smtClean="0">
                <a:latin typeface="Calibri" pitchFamily="34" charset="0"/>
              </a:rPr>
              <a:t>Numerous hydromorphological assessment methods have been developed in different countries during recent decades, with notable differences in their aims, scales, and approaches. A review of 121 methods has been carried out (Belletti et al., 2015: see supplementary material), identifying their main strengths, limitations, gaps, the potential to integrate different approaches, and the need for further improvements. For this purpose methods have been grouped into </a:t>
            </a:r>
            <a:r>
              <a:rPr lang="en-GB" b="1" smtClean="0">
                <a:latin typeface="Calibri" pitchFamily="34" charset="0"/>
              </a:rPr>
              <a:t>four categories</a:t>
            </a:r>
            <a:r>
              <a:rPr lang="en-GB" smtClean="0">
                <a:latin typeface="Calibri" pitchFamily="34" charset="0"/>
              </a:rPr>
              <a:t>. These were identified based on the main focus and objectives of each method, which were reflected in the spatial scale of application (</a:t>
            </a:r>
            <a:r>
              <a:rPr lang="en-GB" b="1" smtClean="0">
                <a:latin typeface="Calibri" pitchFamily="34" charset="0"/>
              </a:rPr>
              <a:t>Figure on the left</a:t>
            </a:r>
            <a:r>
              <a:rPr lang="en-GB" smtClean="0">
                <a:latin typeface="Calibri" pitchFamily="34" charset="0"/>
              </a:rPr>
              <a:t>).</a:t>
            </a:r>
          </a:p>
          <a:p>
            <a:r>
              <a:rPr lang="en-GB" smtClean="0">
                <a:latin typeface="Calibri" pitchFamily="34" charset="0"/>
              </a:rPr>
              <a:t>(1) Physical habitat assessment: this category includes methods and protocols for the survey, characterisation, and classification of physical habitat elements which can be described as river habitat surveys or physical habitat assessments. (2) Riparian habitat assessment: specific methods for assessing riparian conditions. (3) Morphological assessment: methods making a broader evaluation of river conditions including assessing channel forms, geomorphic adjustments, and human alterations. (4) Assessment of hydrological regime alteration: methods using specific indicators of hydrologic alteration (IHA) which support assessments of the alteration of the natural hydrological regime.</a:t>
            </a:r>
          </a:p>
          <a:p>
            <a:pPr>
              <a:spcBef>
                <a:spcPts val="38"/>
              </a:spcBef>
            </a:pPr>
            <a:r>
              <a:rPr lang="en-GB" smtClean="0">
                <a:latin typeface="Calibri" pitchFamily="34" charset="0"/>
              </a:rPr>
              <a:t>A </a:t>
            </a:r>
            <a:r>
              <a:rPr lang="en-GB" b="1" smtClean="0">
                <a:latin typeface="Calibri" pitchFamily="34" charset="0"/>
              </a:rPr>
              <a:t>temporal trend </a:t>
            </a:r>
            <a:r>
              <a:rPr lang="en-GB" smtClean="0">
                <a:latin typeface="Calibri" pitchFamily="34" charset="0"/>
              </a:rPr>
              <a:t>is apparent in the development and application of different approaches (</a:t>
            </a:r>
            <a:r>
              <a:rPr lang="en-GB" b="1" smtClean="0">
                <a:latin typeface="Calibri" pitchFamily="34" charset="0"/>
              </a:rPr>
              <a:t>Figure on the right</a:t>
            </a:r>
            <a:r>
              <a:rPr lang="en-GB" smtClean="0">
                <a:latin typeface="Calibri" pitchFamily="34" charset="0"/>
              </a:rPr>
              <a:t>). The earliest assessment methods started to appear at the beginning of the 1980s. Until the end of the 1990s, proposed methods can mainly be described as physical habitat survey procedures. This first phase reflects the progressive development of river restoration techniques, which initially consisted of rather small-scale, localised interventions for habitat improvement. The introduction of the WFD marked a notable increase in the number of new methods developed in Europe, but most of these continued to be physical habitat surveys. Only in recent years, a significant increase in morphological and hydrological methods occurred, as a consequence of the increasing need to use catchment-wide and process-oriented approaches for implementing river restoration projects.</a:t>
            </a:r>
          </a:p>
        </p:txBody>
      </p:sp>
      <p:sp>
        <p:nvSpPr>
          <p:cNvPr id="4"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CDF9FC73-C141-407D-8935-62E06CD1903A}" type="slidenum">
              <a:rPr lang="it-IT"/>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92188" y="768350"/>
            <a:ext cx="5114925" cy="3836988"/>
          </a:xfrm>
        </p:spPr>
      </p:sp>
      <p:sp>
        <p:nvSpPr>
          <p:cNvPr id="3" name="Segnaposto note 2"/>
          <p:cNvSpPr>
            <a:spLocks noGrp="1"/>
          </p:cNvSpPr>
          <p:nvPr>
            <p:ph type="body" idx="1"/>
          </p:nvPr>
        </p:nvSpPr>
        <p:spPr/>
        <p:txBody>
          <a:bodyPr/>
          <a:lstStyle/>
          <a:p>
            <a:pPr>
              <a:spcBef>
                <a:spcPct val="0"/>
              </a:spcBef>
            </a:pPr>
            <a:endParaRPr lang="en-GB" smtClean="0">
              <a:latin typeface="Calibri" pitchFamily="34" charset="0"/>
            </a:endParaRPr>
          </a:p>
          <a:p>
            <a:pPr>
              <a:spcBef>
                <a:spcPct val="0"/>
              </a:spcBef>
            </a:pPr>
            <a:r>
              <a:rPr lang="en-GB" smtClean="0">
                <a:latin typeface="Calibri" pitchFamily="34" charset="0"/>
              </a:rPr>
              <a:t>Finally, specific focus has been put on the methods which have been formally approved or are commonly used (but without formal approval) by European countries to implement the WFD, because the choice of the methods and the outcome of the assessments strongly influences decision- making on ecological status and the need for rehabilitation programmes. In most EU countries (with the exception of France and Italy) physical habitat assessments are the only methods used for the hydromorphological assessment in the context of the WFD. </a:t>
            </a:r>
          </a:p>
          <a:p>
            <a:pPr>
              <a:spcBef>
                <a:spcPct val="0"/>
              </a:spcBef>
            </a:pPr>
            <a:r>
              <a:rPr lang="en-GB" smtClean="0">
                <a:latin typeface="Calibri" pitchFamily="34" charset="0"/>
              </a:rPr>
              <a:t>The main current limitation in the application of hydromorphological assessment methods within the EU is the lack of consideration of </a:t>
            </a:r>
            <a:r>
              <a:rPr lang="en-GB" b="1" smtClean="0">
                <a:latin typeface="Calibri" pitchFamily="34" charset="0"/>
              </a:rPr>
              <a:t>physical processes </a:t>
            </a:r>
            <a:r>
              <a:rPr lang="en-GB" smtClean="0">
                <a:latin typeface="Calibri" pitchFamily="34" charset="0"/>
              </a:rPr>
              <a:t>is the most important omission in currently used hydromorphological assessment methods. This omission limits development of a proper understanding of the causes of alterations and responses to them (i.e. cause–effect). Such an understanding is essential, if appropriate rehabilitation actions are to be implemented.</a:t>
            </a:r>
          </a:p>
          <a:p>
            <a:pPr>
              <a:spcBef>
                <a:spcPct val="0"/>
              </a:spcBef>
            </a:pPr>
            <a:r>
              <a:rPr lang="en-GB" smtClean="0">
                <a:latin typeface="Calibri" pitchFamily="34" charset="0"/>
              </a:rPr>
              <a:t>Concluding remarks and recommendations are the following:</a:t>
            </a:r>
          </a:p>
          <a:p>
            <a:pPr>
              <a:spcBef>
                <a:spcPct val="0"/>
              </a:spcBef>
            </a:pPr>
            <a:r>
              <a:rPr lang="en-GB" smtClean="0">
                <a:latin typeface="Calibri" pitchFamily="34" charset="0"/>
              </a:rPr>
              <a:t>- Future developments need to incorporate physical processes.</a:t>
            </a:r>
          </a:p>
          <a:p>
            <a:pPr>
              <a:spcBef>
                <a:spcPct val="0"/>
              </a:spcBef>
            </a:pPr>
            <a:r>
              <a:rPr lang="en-GB" smtClean="0">
                <a:latin typeface="Calibri" pitchFamily="34" charset="0"/>
              </a:rPr>
              <a:t>- This can be achieved by a wider use of morphological assessment rather than physical habitat methods in order to increase the capability to assess geomorphic processes.</a:t>
            </a:r>
          </a:p>
          <a:p>
            <a:pPr>
              <a:spcBef>
                <a:spcPct val="0"/>
              </a:spcBef>
            </a:pPr>
            <a:endParaRPr lang="en-GB" smtClean="0">
              <a:latin typeface="Calibri" pitchFamily="34" charset="0"/>
            </a:endParaRPr>
          </a:p>
        </p:txBody>
      </p:sp>
      <p:sp>
        <p:nvSpPr>
          <p:cNvPr id="4"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4D58CA3E-E053-47E8-BBCD-DC9D34BB8717}" type="slidenum">
              <a:rPr lang="it-IT"/>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92188" y="768350"/>
            <a:ext cx="5114925" cy="3836988"/>
          </a:xfrm>
        </p:spPr>
      </p:sp>
      <p:sp>
        <p:nvSpPr>
          <p:cNvPr id="3" name="Segnaposto note 2"/>
          <p:cNvSpPr>
            <a:spLocks noGrp="1"/>
          </p:cNvSpPr>
          <p:nvPr>
            <p:ph type="body" idx="1"/>
          </p:nvPr>
        </p:nvSpPr>
        <p:spPr/>
        <p:txBody>
          <a:bodyPr/>
          <a:lstStyle/>
          <a:p>
            <a:r>
              <a:rPr lang="en-GB" smtClean="0">
                <a:latin typeface="Calibri" pitchFamily="34" charset="0"/>
              </a:rPr>
              <a:t>A multiscale hierarchical approach fundamental for (i) understanding controls and off-site impacts, (ii) selecting monitoring sites; (iii) extrapolating information. </a:t>
            </a:r>
          </a:p>
          <a:p>
            <a:r>
              <a:rPr lang="en-GB" smtClean="0">
                <a:latin typeface="Calibri" pitchFamily="34" charset="0"/>
              </a:rPr>
              <a:t>Many  existing assessment methods  make use of a </a:t>
            </a:r>
            <a:r>
              <a:rPr lang="en-GB" b="1" smtClean="0">
                <a:latin typeface="Calibri" pitchFamily="34" charset="0"/>
              </a:rPr>
              <a:t>spatial scale </a:t>
            </a:r>
            <a:r>
              <a:rPr lang="en-GB" smtClean="0">
                <a:latin typeface="Calibri" pitchFamily="34" charset="0"/>
              </a:rPr>
              <a:t>(i.e., the site scale of a few 100 m) that is usually inadequate for the accurate diagnosis and interpretation of the causes of any morphological alteration. This is because physical site conditions commonly originate from processes and causes that operate at larger spatial scales.</a:t>
            </a:r>
          </a:p>
          <a:p>
            <a:r>
              <a:rPr lang="en-GB" smtClean="0">
                <a:latin typeface="Calibri" pitchFamily="34" charset="0"/>
              </a:rPr>
              <a:t>The assessment of hydromorphological processes and alterations should be undertaken within an appropriate spatial hierarchical framework and scaling methodology, emphasizing relevant spatial units and temporal time scales, and identifying key controlling factors at each spatial scale as well as appropriate morphological indicators. </a:t>
            </a:r>
          </a:p>
          <a:p>
            <a:r>
              <a:rPr lang="en-GB" smtClean="0">
                <a:latin typeface="Calibri" pitchFamily="34" charset="0"/>
              </a:rPr>
              <a:t>The </a:t>
            </a:r>
            <a:r>
              <a:rPr lang="en-GB" b="1" smtClean="0">
                <a:latin typeface="Calibri" pitchFamily="34" charset="0"/>
              </a:rPr>
              <a:t>reach</a:t>
            </a:r>
            <a:r>
              <a:rPr lang="en-GB" smtClean="0">
                <a:latin typeface="Calibri" pitchFamily="34" charset="0"/>
              </a:rPr>
              <a:t> is the key spatial scale for the assessment of hydromorphological conditions, where a reach is defined as a section of river along which boundary conditions are sufficiently uniform that the river maintains a near consistent internal set of process-form interactions.</a:t>
            </a:r>
          </a:p>
          <a:p>
            <a:endParaRPr lang="en-GB" smtClean="0">
              <a:latin typeface="Calibri" pitchFamily="34" charset="0"/>
            </a:endParaRPr>
          </a:p>
        </p:txBody>
      </p:sp>
      <p:sp>
        <p:nvSpPr>
          <p:cNvPr id="4"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648A063E-EB3F-49F6-B37F-9F85D2469CD4}" type="slidenum">
              <a:rPr lang="it-IT"/>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92188" y="768350"/>
            <a:ext cx="5114925" cy="3836988"/>
          </a:xfrm>
        </p:spPr>
      </p:sp>
      <p:sp>
        <p:nvSpPr>
          <p:cNvPr id="3" name="Segnaposto note 2"/>
          <p:cNvSpPr>
            <a:spLocks noGrp="1"/>
          </p:cNvSpPr>
          <p:nvPr>
            <p:ph type="body" idx="1"/>
          </p:nvPr>
        </p:nvSpPr>
        <p:spPr/>
        <p:txBody>
          <a:bodyPr/>
          <a:lstStyle/>
          <a:p>
            <a:r>
              <a:rPr lang="en-GB" smtClean="0">
                <a:latin typeface="Calibri" pitchFamily="34" charset="0"/>
              </a:rPr>
              <a:t>Hydrological assessment includes methods specifically used to assess the deviation of the hydrological regime from unaltered or previous conditions. Most of the methods used within Europe are based on some or all of the Indicators of Hydrologic Alteration (IHA). Indicators of Hydrological Alteration (IHA) describing 5 flow components (magnitude, frequency, duration, timing, rate of change). The output of these assessments is usually a synthetic index of the degree of deviation from unaltered conditions. Hydrological alteration quantified as deviation between current and unaltered hydrological regime. </a:t>
            </a:r>
          </a:p>
          <a:p>
            <a:r>
              <a:rPr lang="en-GB" smtClean="0">
                <a:latin typeface="Calibri" pitchFamily="34" charset="0"/>
              </a:rPr>
              <a:t>The IARI </a:t>
            </a:r>
            <a:r>
              <a:rPr lang="en-GB" noProof="1" smtClean="0">
                <a:latin typeface="Calibri" pitchFamily="34" charset="0"/>
              </a:rPr>
              <a:t>(Indice di Alterazione del Regime Idrologico) and IAHRIS (Indices de Alteración Hidrológica en RIoS) </a:t>
            </a:r>
            <a:r>
              <a:rPr lang="en-GB" smtClean="0">
                <a:latin typeface="Calibri" pitchFamily="34" charset="0"/>
              </a:rPr>
              <a:t>are the two main examples of this category of methods. The values of each indicator are then represented in a polar diagram, where two polygons are generated: one representing the reference conditions, and the other representing the actual (altered) conditions. Hydrological alteration is calculated as the deviation in the areas of the two polygons, for each of the main component of the flow regime.</a:t>
            </a:r>
          </a:p>
          <a:p>
            <a:r>
              <a:rPr lang="en-GB" smtClean="0">
                <a:latin typeface="Calibri" pitchFamily="34" charset="0"/>
              </a:rPr>
              <a:t>The main strength of such assessments is that they use robust indicators based on quantitative assessments, statistical analyses or physically-based models.</a:t>
            </a:r>
          </a:p>
        </p:txBody>
      </p:sp>
      <p:sp>
        <p:nvSpPr>
          <p:cNvPr id="4"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73506D5B-F3F6-4131-8D43-5336445E1B2B}" type="slidenum">
              <a:rPr lang="it-IT"/>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92188" y="768350"/>
            <a:ext cx="5114925" cy="3836988"/>
          </a:xfrm>
        </p:spPr>
      </p:sp>
      <p:sp>
        <p:nvSpPr>
          <p:cNvPr id="3" name="Segnaposto note 2"/>
          <p:cNvSpPr>
            <a:spLocks noGrp="1"/>
          </p:cNvSpPr>
          <p:nvPr>
            <p:ph type="body" idx="1"/>
          </p:nvPr>
        </p:nvSpPr>
        <p:spPr/>
        <p:txBody>
          <a:bodyPr/>
          <a:lstStyle/>
          <a:p>
            <a:pPr>
              <a:defRPr/>
            </a:pPr>
            <a:endParaRPr lang="it-IT" dirty="0">
              <a:ea typeface="ＭＳ Ｐゴシック" charset="0"/>
            </a:endParaRPr>
          </a:p>
        </p:txBody>
      </p:sp>
      <p:sp>
        <p:nvSpPr>
          <p:cNvPr id="4"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0FE3F014-CF49-4731-8C37-D0131C88E797}" type="slidenum">
              <a:rPr lang="it-IT"/>
              <a:pPr/>
              <a:t>6</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lvl1pPr>
              <a:defRPr/>
            </a:lvl1pPr>
          </a:lstStyle>
          <a:p>
            <a:fld id="{F4D3810C-C1F8-435B-A9F2-4AFB970CD959}" type="datetimeFigureOut">
              <a:rPr lang="de-DE"/>
              <a:pPr/>
              <a:t>27.08.2015</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fld id="{874AFCEF-6F81-4BDB-91B7-8C5266DA9F6E}" type="slidenum">
              <a:rPr lang="de-DE"/>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fld id="{88A498F9-FB8D-4C00-BBDB-579CE6F22E45}" type="datetimeFigureOut">
              <a:rPr lang="de-DE"/>
              <a:pPr/>
              <a:t>27.08.2015</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fld id="{F082CF3C-06FC-4B41-9951-E7C44C3A6F95}" type="slidenum">
              <a:rPr lang="de-DE"/>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fld id="{11CCF829-5B4C-4620-9652-95617973DDCB}" type="datetimeFigureOut">
              <a:rPr lang="de-DE"/>
              <a:pPr/>
              <a:t>27.08.2015</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fld id="{F7CED3E8-D74B-4607-BDEE-12C52A5CC5CD}" type="slidenum">
              <a:rPr lang="de-DE"/>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fld id="{88E4061A-1534-4977-9C71-1F8D28B0398C}" type="datetimeFigureOut">
              <a:rPr lang="de-DE"/>
              <a:pPr/>
              <a:t>27.08.2015</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fld id="{7BB5D04A-A711-48A1-BCE0-A8DC8925B67C}" type="slidenum">
              <a:rPr lang="de-DE"/>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0" cap="all"/>
            </a:lvl1pPr>
          </a:lstStyle>
          <a:p>
            <a:r>
              <a:rPr lang="de-DE" smtClean="0"/>
              <a:t>Mastertitelformat bearbeiten</a:t>
            </a:r>
            <a:endParaRPr lang="de-DE"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lvl1pPr>
              <a:defRPr/>
            </a:lvl1pPr>
          </a:lstStyle>
          <a:p>
            <a:fld id="{DFE05A1D-ECB0-4F27-B776-86D5448328EE}" type="datetimeFigureOut">
              <a:rPr lang="de-DE"/>
              <a:pPr/>
              <a:t>27.08.2015</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fld id="{E91D2D9F-B6FC-43E4-8F86-80D9B79259B1}" type="slidenum">
              <a:rPr lang="de-DE"/>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792162" y="1600200"/>
            <a:ext cx="37036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36766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fld id="{5A4F0491-B5A6-4EF4-A824-6A3607C4E68D}" type="datetimeFigureOut">
              <a:rPr lang="de-DE"/>
              <a:pPr/>
              <a:t>27.08.2015</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fld id="{61153DD2-A08D-4589-BA74-39AFC33034B4}" type="slidenum">
              <a:rPr lang="de-DE"/>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792162" y="1828739"/>
            <a:ext cx="3343417" cy="5915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792162" y="2468501"/>
            <a:ext cx="3343417" cy="36535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4980120" y="1828739"/>
            <a:ext cx="3344730" cy="5915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980120" y="2468501"/>
            <a:ext cx="3344730" cy="36535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fld id="{D23E31F4-9F4E-479F-A1B4-C648E696EC32}" type="datetimeFigureOut">
              <a:rPr lang="de-DE"/>
              <a:pPr/>
              <a:t>27.08.2015</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fld id="{67AF0E0B-937D-4425-9E9E-1EE1FF03CB75}" type="slidenum">
              <a:rPr lang="de-DE"/>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3"/>
          <p:cNvSpPr>
            <a:spLocks noGrp="1"/>
          </p:cNvSpPr>
          <p:nvPr>
            <p:ph type="dt" sz="half" idx="10"/>
          </p:nvPr>
        </p:nvSpPr>
        <p:spPr/>
        <p:txBody>
          <a:bodyPr/>
          <a:lstStyle>
            <a:lvl1pPr>
              <a:defRPr/>
            </a:lvl1pPr>
          </a:lstStyle>
          <a:p>
            <a:fld id="{04EBC40E-766A-41B0-8D7A-BA0E1BBC3A58}" type="datetimeFigureOut">
              <a:rPr lang="de-DE"/>
              <a:pPr/>
              <a:t>27.08.2015</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fld id="{1528EBAD-5121-479E-8417-FD940E435A98}" type="slidenum">
              <a:rPr lang="de-DE"/>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fld id="{EC472607-39DC-4584-80D4-EDD81A0C9C11}" type="datetimeFigureOut">
              <a:rPr lang="de-DE"/>
              <a:pPr/>
              <a:t>27.08.2015</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fld id="{1A045A18-F171-43A8-BA83-FAE8045B825E}" type="slidenum">
              <a:rPr lang="de-DE"/>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954316" y="1827821"/>
            <a:ext cx="2511197" cy="697361"/>
          </a:xfrm>
        </p:spPr>
        <p:txBody>
          <a:bodyPr anchor="b"/>
          <a:lstStyle>
            <a:lvl1pPr algn="l">
              <a:defRPr sz="2000" b="0"/>
            </a:lvl1pPr>
          </a:lstStyle>
          <a:p>
            <a:r>
              <a:rPr lang="de-DE" smtClean="0"/>
              <a:t>Mastertitelformat bearbeiten</a:t>
            </a:r>
            <a:endParaRPr lang="de-DE" dirty="0"/>
          </a:p>
        </p:txBody>
      </p:sp>
      <p:sp>
        <p:nvSpPr>
          <p:cNvPr id="3" name="Inhaltsplatzhalter 2"/>
          <p:cNvSpPr>
            <a:spLocks noGrp="1"/>
          </p:cNvSpPr>
          <p:nvPr>
            <p:ph idx="1"/>
          </p:nvPr>
        </p:nvSpPr>
        <p:spPr>
          <a:xfrm>
            <a:off x="3575050" y="1827821"/>
            <a:ext cx="4683455" cy="4298342"/>
          </a:xfrm>
        </p:spPr>
        <p:txBody>
          <a:bodyPr/>
          <a:lstStyle>
            <a:lvl1pPr>
              <a:defRPr sz="2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Textplatzhalter 3"/>
          <p:cNvSpPr>
            <a:spLocks noGrp="1"/>
          </p:cNvSpPr>
          <p:nvPr>
            <p:ph type="body" sz="half" idx="2"/>
          </p:nvPr>
        </p:nvSpPr>
        <p:spPr>
          <a:xfrm>
            <a:off x="954316" y="2525183"/>
            <a:ext cx="2511197" cy="3600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3"/>
          <p:cNvSpPr>
            <a:spLocks noGrp="1"/>
          </p:cNvSpPr>
          <p:nvPr>
            <p:ph type="dt" sz="half" idx="10"/>
          </p:nvPr>
        </p:nvSpPr>
        <p:spPr/>
        <p:txBody>
          <a:bodyPr/>
          <a:lstStyle>
            <a:lvl1pPr>
              <a:defRPr/>
            </a:lvl1pPr>
          </a:lstStyle>
          <a:p>
            <a:fld id="{9B59DC5B-620A-40DD-998F-69EF216E06E1}" type="datetimeFigureOut">
              <a:rPr lang="de-DE"/>
              <a:pPr/>
              <a:t>27.08.2015</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fld id="{2DC14357-08D9-449E-8C0C-2211DCB90CD0}" type="slidenum">
              <a:rPr lang="de-DE"/>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0"/>
            </a:lvl1pPr>
          </a:lstStyle>
          <a:p>
            <a:r>
              <a:rPr lang="de-DE" smtClean="0"/>
              <a:t>Mastertitelformat bearbeiten</a:t>
            </a:r>
            <a:endParaRPr lang="de-DE" dirty="0"/>
          </a:p>
        </p:txBody>
      </p:sp>
      <p:sp>
        <p:nvSpPr>
          <p:cNvPr id="3" name="Bildplatzhalter 2"/>
          <p:cNvSpPr>
            <a:spLocks noGrp="1"/>
          </p:cNvSpPr>
          <p:nvPr>
            <p:ph type="pic" idx="1"/>
          </p:nvPr>
        </p:nvSpPr>
        <p:spPr>
          <a:xfrm>
            <a:off x="1792288" y="1930589"/>
            <a:ext cx="5486400" cy="2796985"/>
          </a:xfrm>
        </p:spPr>
        <p:txBody>
          <a:bodyPr rtlCol="0">
            <a:normAutofit/>
          </a:bodyPr>
          <a:lstStyle>
            <a:lvl1pPr marL="0" indent="0">
              <a:buNone/>
              <a:defRPr sz="2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auf Platzhalter ziehen oder durch Klicken auf Symbol hinzufügen</a:t>
            </a:r>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3"/>
          <p:cNvSpPr>
            <a:spLocks noGrp="1"/>
          </p:cNvSpPr>
          <p:nvPr>
            <p:ph type="dt" sz="half" idx="10"/>
          </p:nvPr>
        </p:nvSpPr>
        <p:spPr/>
        <p:txBody>
          <a:bodyPr/>
          <a:lstStyle>
            <a:lvl1pPr>
              <a:defRPr/>
            </a:lvl1pPr>
          </a:lstStyle>
          <a:p>
            <a:fld id="{82B07C7F-003B-4B0D-8D65-8EDD38B3D58A}" type="datetimeFigureOut">
              <a:rPr lang="de-DE"/>
              <a:pPr/>
              <a:t>27.08.2015</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fld id="{035B1E4E-3146-4A1A-897B-FDAC8FCE76FF}" type="slidenum">
              <a:rPr lang="de-DE"/>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792163" y="1239838"/>
            <a:ext cx="7532687" cy="360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Mastertitelformat bearbeiten</a:t>
            </a:r>
          </a:p>
        </p:txBody>
      </p:sp>
      <p:sp>
        <p:nvSpPr>
          <p:cNvPr id="1027" name="Textplatzhalter 2"/>
          <p:cNvSpPr>
            <a:spLocks noGrp="1"/>
          </p:cNvSpPr>
          <p:nvPr>
            <p:ph type="body" idx="1"/>
          </p:nvPr>
        </p:nvSpPr>
        <p:spPr bwMode="auto">
          <a:xfrm>
            <a:off x="792163" y="1952625"/>
            <a:ext cx="7561262" cy="1601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C5D9DC61-C396-458D-BFCF-5E7984C67795}" type="datetimeFigureOut">
              <a:rPr lang="de-DE"/>
              <a:pPr/>
              <a:t>27.08.2015</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E8DA2B13-1705-4F41-BEB4-E02AC91C2C4B}" type="slidenum">
              <a:rPr lang="de-DE"/>
              <a:pPr/>
              <a:t>‹#›</a:t>
            </a:fld>
            <a:endParaRPr lang="de-DE"/>
          </a:p>
        </p:txBody>
      </p:sp>
      <p:pic>
        <p:nvPicPr>
          <p:cNvPr id="1031" name="Picture 7" descr="EU logo"/>
          <p:cNvPicPr>
            <a:picLocks noChangeAspect="1" noChangeArrowheads="1"/>
          </p:cNvPicPr>
          <p:nvPr/>
        </p:nvPicPr>
        <p:blipFill>
          <a:blip r:embed="rId14"/>
          <a:srcRect/>
          <a:stretch>
            <a:fillRect/>
          </a:stretch>
        </p:blipFill>
        <p:spPr bwMode="auto">
          <a:xfrm>
            <a:off x="6399213" y="325438"/>
            <a:ext cx="1063625" cy="719137"/>
          </a:xfrm>
          <a:prstGeom prst="rect">
            <a:avLst/>
          </a:prstGeom>
          <a:noFill/>
          <a:ln w="9525">
            <a:noFill/>
            <a:miter lim="800000"/>
            <a:headEnd/>
            <a:tailEnd/>
          </a:ln>
        </p:spPr>
      </p:pic>
      <p:pic>
        <p:nvPicPr>
          <p:cNvPr id="1032" name="Picture 8" descr="FP7 logo"/>
          <p:cNvPicPr>
            <a:picLocks noChangeAspect="1" noChangeArrowheads="1"/>
          </p:cNvPicPr>
          <p:nvPr/>
        </p:nvPicPr>
        <p:blipFill>
          <a:blip r:embed="rId15"/>
          <a:srcRect/>
          <a:stretch>
            <a:fillRect/>
          </a:stretch>
        </p:blipFill>
        <p:spPr bwMode="auto">
          <a:xfrm>
            <a:off x="4824413" y="317500"/>
            <a:ext cx="898525" cy="719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0" fontAlgn="base" hangingPunct="0">
        <a:spcBef>
          <a:spcPct val="0"/>
        </a:spcBef>
        <a:spcAft>
          <a:spcPct val="0"/>
        </a:spcAft>
        <a:defRPr sz="1600" b="1" kern="1200">
          <a:solidFill>
            <a:srgbClr val="FF0000"/>
          </a:solidFill>
          <a:latin typeface="Verdana"/>
          <a:ea typeface="MS PGothic" pitchFamily="34" charset="-128"/>
          <a:cs typeface="ＭＳ Ｐゴシック" charset="0"/>
        </a:defRPr>
      </a:lvl1pPr>
      <a:lvl2pPr algn="l" defTabSz="457200" rtl="0" eaLnBrk="0" fontAlgn="base" hangingPunct="0">
        <a:spcBef>
          <a:spcPct val="0"/>
        </a:spcBef>
        <a:spcAft>
          <a:spcPct val="0"/>
        </a:spcAft>
        <a:defRPr sz="1600" b="1">
          <a:solidFill>
            <a:srgbClr val="FF0000"/>
          </a:solidFill>
          <a:latin typeface="Verdana" charset="0"/>
          <a:ea typeface="MS PGothic" pitchFamily="34" charset="-128"/>
          <a:cs typeface="ＭＳ Ｐゴシック" charset="0"/>
        </a:defRPr>
      </a:lvl2pPr>
      <a:lvl3pPr algn="l" defTabSz="457200" rtl="0" eaLnBrk="0" fontAlgn="base" hangingPunct="0">
        <a:spcBef>
          <a:spcPct val="0"/>
        </a:spcBef>
        <a:spcAft>
          <a:spcPct val="0"/>
        </a:spcAft>
        <a:defRPr sz="1600" b="1">
          <a:solidFill>
            <a:srgbClr val="FF0000"/>
          </a:solidFill>
          <a:latin typeface="Verdana" charset="0"/>
          <a:ea typeface="MS PGothic" pitchFamily="34" charset="-128"/>
          <a:cs typeface="ＭＳ Ｐゴシック" charset="0"/>
        </a:defRPr>
      </a:lvl3pPr>
      <a:lvl4pPr algn="l" defTabSz="457200" rtl="0" eaLnBrk="0" fontAlgn="base" hangingPunct="0">
        <a:spcBef>
          <a:spcPct val="0"/>
        </a:spcBef>
        <a:spcAft>
          <a:spcPct val="0"/>
        </a:spcAft>
        <a:defRPr sz="1600" b="1">
          <a:solidFill>
            <a:srgbClr val="FF0000"/>
          </a:solidFill>
          <a:latin typeface="Verdana" charset="0"/>
          <a:ea typeface="MS PGothic" pitchFamily="34" charset="-128"/>
          <a:cs typeface="ＭＳ Ｐゴシック" charset="0"/>
        </a:defRPr>
      </a:lvl4pPr>
      <a:lvl5pPr algn="l" defTabSz="457200" rtl="0" eaLnBrk="0" fontAlgn="base" hangingPunct="0">
        <a:spcBef>
          <a:spcPct val="0"/>
        </a:spcBef>
        <a:spcAft>
          <a:spcPct val="0"/>
        </a:spcAft>
        <a:defRPr sz="1600" b="1">
          <a:solidFill>
            <a:srgbClr val="FF0000"/>
          </a:solidFill>
          <a:latin typeface="Verdan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defRPr sz="2200" kern="1200">
          <a:solidFill>
            <a:schemeClr val="tx2"/>
          </a:solidFill>
          <a:latin typeface="Verdana"/>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Verdana"/>
          <a:ea typeface="MS PGothic" pitchFamily="34" charset="-128"/>
          <a:cs typeface="Verdana"/>
        </a:defRPr>
      </a:lvl2pPr>
      <a:lvl3pPr marL="1143000" indent="-228600" algn="l" defTabSz="457200" rtl="0" eaLnBrk="0" fontAlgn="base" hangingPunct="0">
        <a:spcBef>
          <a:spcPct val="20000"/>
        </a:spcBef>
        <a:spcAft>
          <a:spcPct val="0"/>
        </a:spcAft>
        <a:buFont typeface="Arial" pitchFamily="34" charset="0"/>
        <a:buChar char="•"/>
        <a:defRPr sz="1600" kern="1200">
          <a:solidFill>
            <a:schemeClr val="tx1"/>
          </a:solidFill>
          <a:latin typeface="Verdana"/>
          <a:ea typeface="Verdana" charset="0"/>
          <a:cs typeface="Verdana"/>
        </a:defRPr>
      </a:lvl3pPr>
      <a:lvl4pPr marL="1600200" indent="-228600" algn="l" defTabSz="457200" rtl="0" eaLnBrk="0" fontAlgn="base" hangingPunct="0">
        <a:spcBef>
          <a:spcPct val="20000"/>
        </a:spcBef>
        <a:spcAft>
          <a:spcPct val="0"/>
        </a:spcAft>
        <a:buFont typeface="Arial" pitchFamily="34" charset="0"/>
        <a:buChar char="–"/>
        <a:defRPr sz="1600" kern="1200">
          <a:solidFill>
            <a:schemeClr val="tx1"/>
          </a:solidFill>
          <a:latin typeface="Verdana"/>
          <a:ea typeface="Verdana" charset="0"/>
          <a:cs typeface="Verdana"/>
        </a:defRPr>
      </a:lvl4pPr>
      <a:lvl5pPr marL="2057400" indent="-228600" algn="l" defTabSz="457200" rtl="0" eaLnBrk="0" fontAlgn="base" hangingPunct="0">
        <a:spcBef>
          <a:spcPct val="20000"/>
        </a:spcBef>
        <a:spcAft>
          <a:spcPct val="0"/>
        </a:spcAft>
        <a:buFont typeface="Arial" pitchFamily="34" charset="0"/>
        <a:buChar char="»"/>
        <a:defRPr sz="1600" kern="1200">
          <a:solidFill>
            <a:schemeClr val="tx1"/>
          </a:solidFill>
          <a:latin typeface="Verdana"/>
          <a:ea typeface="Verdana"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p:cNvSpPr>
          <p:nvPr/>
        </p:nvSpPr>
        <p:spPr bwMode="auto">
          <a:xfrm>
            <a:off x="334963" y="1239838"/>
            <a:ext cx="7532687" cy="360362"/>
          </a:xfrm>
          <a:prstGeom prst="rect">
            <a:avLst/>
          </a:prstGeom>
          <a:noFill/>
          <a:ln w="9525">
            <a:noFill/>
            <a:miter lim="800000"/>
            <a:headEnd/>
            <a:tailEnd/>
          </a:ln>
        </p:spPr>
        <p:txBody>
          <a:bodyPr anchor="ctr"/>
          <a:lstStyle/>
          <a:p>
            <a:r>
              <a:rPr lang="en-US" sz="2000">
                <a:solidFill>
                  <a:srgbClr val="FF0000"/>
                </a:solidFill>
              </a:rPr>
              <a:t>Why is hydromorphology important</a:t>
            </a:r>
          </a:p>
        </p:txBody>
      </p:sp>
      <p:sp>
        <p:nvSpPr>
          <p:cNvPr id="3" name="Text Box 5"/>
          <p:cNvSpPr txBox="1">
            <a:spLocks noChangeArrowheads="1"/>
          </p:cNvSpPr>
          <p:nvPr/>
        </p:nvSpPr>
        <p:spPr bwMode="auto">
          <a:xfrm>
            <a:off x="338138" y="1747838"/>
            <a:ext cx="8453437" cy="70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eaLnBrk="0" fontAlgn="base" hangingPunct="0">
              <a:spcBef>
                <a:spcPct val="0"/>
              </a:spcBef>
              <a:spcAft>
                <a:spcPct val="0"/>
              </a:spcAft>
              <a:defRPr sz="2400">
                <a:solidFill>
                  <a:schemeClr val="tx1"/>
                </a:solidFill>
                <a:latin typeface="Calibri" charset="0"/>
                <a:ea typeface="ＭＳ Ｐゴシック" charset="0"/>
              </a:defRPr>
            </a:lvl6pPr>
            <a:lvl7pPr eaLnBrk="0" fontAlgn="base" hangingPunct="0">
              <a:spcBef>
                <a:spcPct val="0"/>
              </a:spcBef>
              <a:spcAft>
                <a:spcPct val="0"/>
              </a:spcAft>
              <a:defRPr sz="2400">
                <a:solidFill>
                  <a:schemeClr val="tx1"/>
                </a:solidFill>
                <a:latin typeface="Calibri" charset="0"/>
                <a:ea typeface="ＭＳ Ｐゴシック" charset="0"/>
              </a:defRPr>
            </a:lvl7pPr>
            <a:lvl8pPr eaLnBrk="0" fontAlgn="base" hangingPunct="0">
              <a:spcBef>
                <a:spcPct val="0"/>
              </a:spcBef>
              <a:spcAft>
                <a:spcPct val="0"/>
              </a:spcAft>
              <a:defRPr sz="2400">
                <a:solidFill>
                  <a:schemeClr val="tx1"/>
                </a:solidFill>
                <a:latin typeface="Calibri" charset="0"/>
                <a:ea typeface="ＭＳ Ｐゴシック" charset="0"/>
              </a:defRPr>
            </a:lvl8pPr>
            <a:lvl9pPr eaLnBrk="0" fontAlgn="base" hangingPunct="0">
              <a:spcBef>
                <a:spcPct val="0"/>
              </a:spcBef>
              <a:spcAft>
                <a:spcPct val="0"/>
              </a:spcAft>
              <a:defRPr sz="2400">
                <a:solidFill>
                  <a:schemeClr val="tx1"/>
                </a:solidFill>
                <a:latin typeface="Calibri" charset="0"/>
                <a:ea typeface="ＭＳ Ｐゴシック" charset="0"/>
              </a:defRPr>
            </a:lvl9pPr>
          </a:lstStyle>
          <a:p>
            <a:pPr defTabSz="914400" eaLnBrk="1" hangingPunct="1">
              <a:defRPr/>
            </a:pPr>
            <a:r>
              <a:rPr lang="en-US" sz="2000" dirty="0" smtClean="0">
                <a:solidFill>
                  <a:srgbClr val="006699"/>
                </a:solidFill>
                <a:latin typeface="Verdana" charset="0"/>
              </a:rPr>
              <a:t>Functioning of physical processes spontaneously promotes ecosystem diversity and functioning.</a:t>
            </a:r>
          </a:p>
        </p:txBody>
      </p:sp>
      <p:pic>
        <p:nvPicPr>
          <p:cNvPr id="15363" name="Immagine 5"/>
          <p:cNvPicPr>
            <a:picLocks noChangeAspect="1" noChangeArrowheads="1"/>
          </p:cNvPicPr>
          <p:nvPr/>
        </p:nvPicPr>
        <p:blipFill>
          <a:blip r:embed="rId3"/>
          <a:srcRect/>
          <a:stretch>
            <a:fillRect/>
          </a:stretch>
        </p:blipFill>
        <p:spPr bwMode="auto">
          <a:xfrm>
            <a:off x="295275" y="2617788"/>
            <a:ext cx="8561388" cy="39179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p:cNvSpPr>
          <p:nvPr/>
        </p:nvSpPr>
        <p:spPr bwMode="auto">
          <a:xfrm>
            <a:off x="334963" y="1239838"/>
            <a:ext cx="8809037" cy="352425"/>
          </a:xfrm>
          <a:prstGeom prst="rect">
            <a:avLst/>
          </a:prstGeom>
          <a:noFill/>
          <a:ln w="9525">
            <a:noFill/>
            <a:miter lim="800000"/>
            <a:headEnd/>
            <a:tailEnd/>
          </a:ln>
        </p:spPr>
        <p:txBody>
          <a:bodyPr anchor="ctr"/>
          <a:lstStyle/>
          <a:p>
            <a:r>
              <a:rPr lang="en-US" sz="2000">
                <a:solidFill>
                  <a:srgbClr val="FF0000"/>
                </a:solidFill>
              </a:rPr>
              <a:t>What kind of methods should be used to assess hydromorphology</a:t>
            </a:r>
          </a:p>
        </p:txBody>
      </p:sp>
      <p:sp>
        <p:nvSpPr>
          <p:cNvPr id="3" name="Text Box 5"/>
          <p:cNvSpPr txBox="1">
            <a:spLocks noChangeArrowheads="1"/>
          </p:cNvSpPr>
          <p:nvPr/>
        </p:nvSpPr>
        <p:spPr bwMode="auto">
          <a:xfrm>
            <a:off x="338138" y="5151438"/>
            <a:ext cx="8453437" cy="132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eaLnBrk="0" fontAlgn="base" hangingPunct="0">
              <a:spcBef>
                <a:spcPct val="0"/>
              </a:spcBef>
              <a:spcAft>
                <a:spcPct val="0"/>
              </a:spcAft>
              <a:defRPr sz="2400">
                <a:solidFill>
                  <a:schemeClr val="tx1"/>
                </a:solidFill>
                <a:latin typeface="Calibri" charset="0"/>
                <a:ea typeface="ＭＳ Ｐゴシック" charset="0"/>
              </a:defRPr>
            </a:lvl6pPr>
            <a:lvl7pPr eaLnBrk="0" fontAlgn="base" hangingPunct="0">
              <a:spcBef>
                <a:spcPct val="0"/>
              </a:spcBef>
              <a:spcAft>
                <a:spcPct val="0"/>
              </a:spcAft>
              <a:defRPr sz="2400">
                <a:solidFill>
                  <a:schemeClr val="tx1"/>
                </a:solidFill>
                <a:latin typeface="Calibri" charset="0"/>
                <a:ea typeface="ＭＳ Ｐゴシック" charset="0"/>
              </a:defRPr>
            </a:lvl7pPr>
            <a:lvl8pPr eaLnBrk="0" fontAlgn="base" hangingPunct="0">
              <a:spcBef>
                <a:spcPct val="0"/>
              </a:spcBef>
              <a:spcAft>
                <a:spcPct val="0"/>
              </a:spcAft>
              <a:defRPr sz="2400">
                <a:solidFill>
                  <a:schemeClr val="tx1"/>
                </a:solidFill>
                <a:latin typeface="Calibri" charset="0"/>
                <a:ea typeface="ＭＳ Ｐゴシック" charset="0"/>
              </a:defRPr>
            </a:lvl8pPr>
            <a:lvl9pPr eaLnBrk="0" fontAlgn="base" hangingPunct="0">
              <a:spcBef>
                <a:spcPct val="0"/>
              </a:spcBef>
              <a:spcAft>
                <a:spcPct val="0"/>
              </a:spcAft>
              <a:defRPr sz="2400">
                <a:solidFill>
                  <a:schemeClr val="tx1"/>
                </a:solidFill>
                <a:latin typeface="Calibri" charset="0"/>
                <a:ea typeface="ＭＳ Ｐゴシック" charset="0"/>
              </a:defRPr>
            </a:lvl9pPr>
          </a:lstStyle>
          <a:p>
            <a:pPr defTabSz="914400" eaLnBrk="1" hangingPunct="1">
              <a:defRPr/>
            </a:pPr>
            <a:r>
              <a:rPr lang="en-US" sz="2000" dirty="0">
                <a:solidFill>
                  <a:srgbClr val="006699"/>
                </a:solidFill>
                <a:latin typeface="Verdana" charset="0"/>
              </a:rPr>
              <a:t>PH: Physical habitat assessment</a:t>
            </a:r>
          </a:p>
          <a:p>
            <a:pPr defTabSz="914400" eaLnBrk="1" hangingPunct="1">
              <a:defRPr/>
            </a:pPr>
            <a:r>
              <a:rPr lang="en-US" sz="2000" dirty="0">
                <a:solidFill>
                  <a:srgbClr val="006699"/>
                </a:solidFill>
                <a:latin typeface="Verdana" charset="0"/>
              </a:rPr>
              <a:t>RH: Riparian habitat assessment</a:t>
            </a:r>
          </a:p>
          <a:p>
            <a:pPr defTabSz="914400" eaLnBrk="1" hangingPunct="1">
              <a:defRPr/>
            </a:pPr>
            <a:r>
              <a:rPr lang="en-US" sz="2000" dirty="0">
                <a:solidFill>
                  <a:srgbClr val="006699"/>
                </a:solidFill>
                <a:latin typeface="Verdana" charset="0"/>
              </a:rPr>
              <a:t>M: Morphological assessment</a:t>
            </a:r>
          </a:p>
          <a:p>
            <a:pPr defTabSz="914400" eaLnBrk="1" hangingPunct="1">
              <a:defRPr/>
            </a:pPr>
            <a:r>
              <a:rPr lang="en-US" sz="2000" dirty="0">
                <a:solidFill>
                  <a:srgbClr val="006699"/>
                </a:solidFill>
                <a:latin typeface="Verdana" charset="0"/>
              </a:rPr>
              <a:t>HRA: Hydrological regime alteration assessment</a:t>
            </a:r>
            <a:endParaRPr lang="en-US" sz="2000" dirty="0" smtClean="0">
              <a:solidFill>
                <a:srgbClr val="006699"/>
              </a:solidFill>
              <a:latin typeface="Verdana" charset="0"/>
            </a:endParaRPr>
          </a:p>
        </p:txBody>
      </p:sp>
      <p:pic>
        <p:nvPicPr>
          <p:cNvPr id="17411" name="Immagine 3"/>
          <p:cNvPicPr>
            <a:picLocks noChangeAspect="1"/>
          </p:cNvPicPr>
          <p:nvPr/>
        </p:nvPicPr>
        <p:blipFill>
          <a:blip r:embed="rId3"/>
          <a:srcRect/>
          <a:stretch>
            <a:fillRect/>
          </a:stretch>
        </p:blipFill>
        <p:spPr bwMode="auto">
          <a:xfrm>
            <a:off x="292100" y="1698625"/>
            <a:ext cx="3697288" cy="3109913"/>
          </a:xfrm>
          <a:prstGeom prst="rect">
            <a:avLst/>
          </a:prstGeom>
          <a:noFill/>
          <a:ln w="9525">
            <a:noFill/>
            <a:miter lim="800000"/>
            <a:headEnd/>
            <a:tailEnd/>
          </a:ln>
        </p:spPr>
      </p:pic>
      <p:pic>
        <p:nvPicPr>
          <p:cNvPr id="17412" name="Immagine 4"/>
          <p:cNvPicPr>
            <a:picLocks noChangeAspect="1"/>
          </p:cNvPicPr>
          <p:nvPr/>
        </p:nvPicPr>
        <p:blipFill>
          <a:blip r:embed="rId4"/>
          <a:srcRect/>
          <a:stretch>
            <a:fillRect/>
          </a:stretch>
        </p:blipFill>
        <p:spPr bwMode="auto">
          <a:xfrm>
            <a:off x="3951288" y="1982788"/>
            <a:ext cx="4967287" cy="2814637"/>
          </a:xfrm>
          <a:prstGeom prst="rect">
            <a:avLst/>
          </a:prstGeom>
          <a:noFill/>
          <a:ln w="9525">
            <a:noFill/>
            <a:miter lim="800000"/>
            <a:headEnd/>
            <a:tailEnd/>
          </a:ln>
        </p:spPr>
      </p:pic>
      <p:sp>
        <p:nvSpPr>
          <p:cNvPr id="6" name="Text Box 5"/>
          <p:cNvSpPr txBox="1">
            <a:spLocks noChangeArrowheads="1"/>
          </p:cNvSpPr>
          <p:nvPr/>
        </p:nvSpPr>
        <p:spPr bwMode="auto">
          <a:xfrm>
            <a:off x="220663" y="4745038"/>
            <a:ext cx="3684587" cy="33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eaLnBrk="0" fontAlgn="base" hangingPunct="0">
              <a:spcBef>
                <a:spcPct val="0"/>
              </a:spcBef>
              <a:spcAft>
                <a:spcPct val="0"/>
              </a:spcAft>
              <a:defRPr sz="2400">
                <a:solidFill>
                  <a:schemeClr val="tx1"/>
                </a:solidFill>
                <a:latin typeface="Calibri" charset="0"/>
                <a:ea typeface="ＭＳ Ｐゴシック" charset="0"/>
              </a:defRPr>
            </a:lvl6pPr>
            <a:lvl7pPr eaLnBrk="0" fontAlgn="base" hangingPunct="0">
              <a:spcBef>
                <a:spcPct val="0"/>
              </a:spcBef>
              <a:spcAft>
                <a:spcPct val="0"/>
              </a:spcAft>
              <a:defRPr sz="2400">
                <a:solidFill>
                  <a:schemeClr val="tx1"/>
                </a:solidFill>
                <a:latin typeface="Calibri" charset="0"/>
                <a:ea typeface="ＭＳ Ｐゴシック" charset="0"/>
              </a:defRPr>
            </a:lvl7pPr>
            <a:lvl8pPr eaLnBrk="0" fontAlgn="base" hangingPunct="0">
              <a:spcBef>
                <a:spcPct val="0"/>
              </a:spcBef>
              <a:spcAft>
                <a:spcPct val="0"/>
              </a:spcAft>
              <a:defRPr sz="2400">
                <a:solidFill>
                  <a:schemeClr val="tx1"/>
                </a:solidFill>
                <a:latin typeface="Calibri" charset="0"/>
                <a:ea typeface="ＭＳ Ｐゴシック" charset="0"/>
              </a:defRPr>
            </a:lvl8pPr>
            <a:lvl9pPr eaLnBrk="0" fontAlgn="base" hangingPunct="0">
              <a:spcBef>
                <a:spcPct val="0"/>
              </a:spcBef>
              <a:spcAft>
                <a:spcPct val="0"/>
              </a:spcAft>
              <a:defRPr sz="2400">
                <a:solidFill>
                  <a:schemeClr val="tx1"/>
                </a:solidFill>
                <a:latin typeface="Calibri" charset="0"/>
                <a:ea typeface="ＭＳ Ｐゴシック" charset="0"/>
              </a:defRPr>
            </a:lvl9pPr>
          </a:lstStyle>
          <a:p>
            <a:pPr defTabSz="914400" eaLnBrk="1" hangingPunct="1">
              <a:defRPr/>
            </a:pPr>
            <a:r>
              <a:rPr lang="en-US" sz="1600" dirty="0" smtClean="0">
                <a:solidFill>
                  <a:srgbClr val="006699"/>
                </a:solidFill>
                <a:latin typeface="Verdana" charset="0"/>
              </a:rPr>
              <a:t>(from Belletti et al., 2015)</a:t>
            </a:r>
          </a:p>
        </p:txBody>
      </p:sp>
      <p:sp>
        <p:nvSpPr>
          <p:cNvPr id="7" name="Text Box 5"/>
          <p:cNvSpPr txBox="1">
            <a:spLocks noChangeArrowheads="1"/>
          </p:cNvSpPr>
          <p:nvPr/>
        </p:nvSpPr>
        <p:spPr bwMode="auto">
          <a:xfrm>
            <a:off x="4394200" y="4724400"/>
            <a:ext cx="3684588" cy="33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eaLnBrk="0" fontAlgn="base" hangingPunct="0">
              <a:spcBef>
                <a:spcPct val="0"/>
              </a:spcBef>
              <a:spcAft>
                <a:spcPct val="0"/>
              </a:spcAft>
              <a:defRPr sz="2400">
                <a:solidFill>
                  <a:schemeClr val="tx1"/>
                </a:solidFill>
                <a:latin typeface="Calibri" charset="0"/>
                <a:ea typeface="ＭＳ Ｐゴシック" charset="0"/>
              </a:defRPr>
            </a:lvl6pPr>
            <a:lvl7pPr eaLnBrk="0" fontAlgn="base" hangingPunct="0">
              <a:spcBef>
                <a:spcPct val="0"/>
              </a:spcBef>
              <a:spcAft>
                <a:spcPct val="0"/>
              </a:spcAft>
              <a:defRPr sz="2400">
                <a:solidFill>
                  <a:schemeClr val="tx1"/>
                </a:solidFill>
                <a:latin typeface="Calibri" charset="0"/>
                <a:ea typeface="ＭＳ Ｐゴシック" charset="0"/>
              </a:defRPr>
            </a:lvl7pPr>
            <a:lvl8pPr eaLnBrk="0" fontAlgn="base" hangingPunct="0">
              <a:spcBef>
                <a:spcPct val="0"/>
              </a:spcBef>
              <a:spcAft>
                <a:spcPct val="0"/>
              </a:spcAft>
              <a:defRPr sz="2400">
                <a:solidFill>
                  <a:schemeClr val="tx1"/>
                </a:solidFill>
                <a:latin typeface="Calibri" charset="0"/>
                <a:ea typeface="ＭＳ Ｐゴシック" charset="0"/>
              </a:defRPr>
            </a:lvl8pPr>
            <a:lvl9pPr eaLnBrk="0" fontAlgn="base" hangingPunct="0">
              <a:spcBef>
                <a:spcPct val="0"/>
              </a:spcBef>
              <a:spcAft>
                <a:spcPct val="0"/>
              </a:spcAft>
              <a:defRPr sz="2400">
                <a:solidFill>
                  <a:schemeClr val="tx1"/>
                </a:solidFill>
                <a:latin typeface="Calibri" charset="0"/>
                <a:ea typeface="ＭＳ Ｐゴシック" charset="0"/>
              </a:defRPr>
            </a:lvl9pPr>
          </a:lstStyle>
          <a:p>
            <a:pPr defTabSz="914400" eaLnBrk="1" hangingPunct="1">
              <a:defRPr/>
            </a:pPr>
            <a:r>
              <a:rPr lang="en-US" sz="1600" dirty="0" smtClean="0">
                <a:solidFill>
                  <a:srgbClr val="006699"/>
                </a:solidFill>
                <a:latin typeface="Verdana" charset="0"/>
              </a:rPr>
              <a:t>(from Belletti et al., 2015)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338138" y="4387850"/>
            <a:ext cx="8453437" cy="1631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eaLnBrk="0" fontAlgn="base" hangingPunct="0">
              <a:spcBef>
                <a:spcPct val="0"/>
              </a:spcBef>
              <a:spcAft>
                <a:spcPct val="0"/>
              </a:spcAft>
              <a:defRPr sz="2400">
                <a:solidFill>
                  <a:schemeClr val="tx1"/>
                </a:solidFill>
                <a:latin typeface="Calibri" charset="0"/>
                <a:ea typeface="ＭＳ Ｐゴシック" charset="0"/>
              </a:defRPr>
            </a:lvl6pPr>
            <a:lvl7pPr eaLnBrk="0" fontAlgn="base" hangingPunct="0">
              <a:spcBef>
                <a:spcPct val="0"/>
              </a:spcBef>
              <a:spcAft>
                <a:spcPct val="0"/>
              </a:spcAft>
              <a:defRPr sz="2400">
                <a:solidFill>
                  <a:schemeClr val="tx1"/>
                </a:solidFill>
                <a:latin typeface="Calibri" charset="0"/>
                <a:ea typeface="ＭＳ Ｐゴシック" charset="0"/>
              </a:defRPr>
            </a:lvl7pPr>
            <a:lvl8pPr eaLnBrk="0" fontAlgn="base" hangingPunct="0">
              <a:spcBef>
                <a:spcPct val="0"/>
              </a:spcBef>
              <a:spcAft>
                <a:spcPct val="0"/>
              </a:spcAft>
              <a:defRPr sz="2400">
                <a:solidFill>
                  <a:schemeClr val="tx1"/>
                </a:solidFill>
                <a:latin typeface="Calibri" charset="0"/>
                <a:ea typeface="ＭＳ Ｐゴシック" charset="0"/>
              </a:defRPr>
            </a:lvl8pPr>
            <a:lvl9pPr eaLnBrk="0" fontAlgn="base" hangingPunct="0">
              <a:spcBef>
                <a:spcPct val="0"/>
              </a:spcBef>
              <a:spcAft>
                <a:spcPct val="0"/>
              </a:spcAft>
              <a:defRPr sz="2400">
                <a:solidFill>
                  <a:schemeClr val="tx1"/>
                </a:solidFill>
                <a:latin typeface="Calibri" charset="0"/>
                <a:ea typeface="ＭＳ Ｐゴシック" charset="0"/>
              </a:defRPr>
            </a:lvl9pPr>
          </a:lstStyle>
          <a:p>
            <a:pPr marL="342900" indent="-342900" defTabSz="914400" eaLnBrk="1" hangingPunct="1">
              <a:buFont typeface="Arial"/>
              <a:buChar char="•"/>
              <a:defRPr/>
            </a:pPr>
            <a:r>
              <a:rPr lang="en-US" sz="2000" dirty="0" smtClean="0">
                <a:solidFill>
                  <a:srgbClr val="006699"/>
                </a:solidFill>
                <a:latin typeface="Verdana" charset="0"/>
              </a:rPr>
              <a:t>Future </a:t>
            </a:r>
            <a:r>
              <a:rPr lang="en-US" sz="2000" dirty="0">
                <a:solidFill>
                  <a:srgbClr val="006699"/>
                </a:solidFill>
                <a:latin typeface="Verdana" charset="0"/>
              </a:rPr>
              <a:t>developments need to incorporate </a:t>
            </a:r>
            <a:r>
              <a:rPr lang="en-US" sz="2000" b="1" dirty="0">
                <a:solidFill>
                  <a:srgbClr val="006699"/>
                </a:solidFill>
                <a:latin typeface="Verdana" charset="0"/>
              </a:rPr>
              <a:t>physical </a:t>
            </a:r>
            <a:r>
              <a:rPr lang="en-US" sz="2000" b="1" dirty="0" smtClean="0">
                <a:solidFill>
                  <a:srgbClr val="006699"/>
                </a:solidFill>
                <a:latin typeface="Verdana" charset="0"/>
              </a:rPr>
              <a:t>processes</a:t>
            </a:r>
            <a:r>
              <a:rPr lang="en-US" sz="2000" dirty="0" smtClean="0">
                <a:solidFill>
                  <a:srgbClr val="006699"/>
                </a:solidFill>
                <a:latin typeface="Verdana" charset="0"/>
              </a:rPr>
              <a:t>.</a:t>
            </a:r>
          </a:p>
          <a:p>
            <a:pPr marL="342900" indent="-342900" defTabSz="914400" eaLnBrk="1" hangingPunct="1">
              <a:buFont typeface="Arial"/>
              <a:buChar char="•"/>
              <a:defRPr/>
            </a:pPr>
            <a:r>
              <a:rPr lang="en-US" sz="2000" dirty="0" smtClean="0">
                <a:solidFill>
                  <a:srgbClr val="006699"/>
                </a:solidFill>
                <a:latin typeface="Verdana" charset="0"/>
              </a:rPr>
              <a:t>This </a:t>
            </a:r>
            <a:r>
              <a:rPr lang="en-US" sz="2000" dirty="0">
                <a:solidFill>
                  <a:srgbClr val="006699"/>
                </a:solidFill>
                <a:latin typeface="Verdana" charset="0"/>
              </a:rPr>
              <a:t>can be achieved by a wider use </a:t>
            </a:r>
            <a:r>
              <a:rPr lang="en-US" sz="2000" dirty="0" smtClean="0">
                <a:solidFill>
                  <a:srgbClr val="006699"/>
                </a:solidFill>
                <a:latin typeface="Verdana" charset="0"/>
              </a:rPr>
              <a:t>of </a:t>
            </a:r>
            <a:r>
              <a:rPr lang="en-US" sz="2000" b="1" dirty="0" smtClean="0">
                <a:solidFill>
                  <a:srgbClr val="006699"/>
                </a:solidFill>
                <a:latin typeface="Verdana" charset="0"/>
              </a:rPr>
              <a:t>morphological </a:t>
            </a:r>
            <a:r>
              <a:rPr lang="en-US" sz="2000" b="1" dirty="0">
                <a:solidFill>
                  <a:srgbClr val="006699"/>
                </a:solidFill>
                <a:latin typeface="Verdana" charset="0"/>
              </a:rPr>
              <a:t>assessment</a:t>
            </a:r>
            <a:r>
              <a:rPr lang="en-US" sz="2000" dirty="0">
                <a:solidFill>
                  <a:srgbClr val="006699"/>
                </a:solidFill>
                <a:latin typeface="Verdana" charset="0"/>
              </a:rPr>
              <a:t> </a:t>
            </a:r>
            <a:r>
              <a:rPr lang="en-US" sz="2000" dirty="0" smtClean="0">
                <a:solidFill>
                  <a:srgbClr val="006699"/>
                </a:solidFill>
                <a:latin typeface="Verdana" charset="0"/>
              </a:rPr>
              <a:t>rather </a:t>
            </a:r>
            <a:r>
              <a:rPr lang="en-US" sz="2000" dirty="0">
                <a:solidFill>
                  <a:srgbClr val="006699"/>
                </a:solidFill>
                <a:latin typeface="Verdana" charset="0"/>
              </a:rPr>
              <a:t>than </a:t>
            </a:r>
            <a:r>
              <a:rPr lang="en-US" sz="2000" dirty="0" smtClean="0">
                <a:solidFill>
                  <a:srgbClr val="006699"/>
                </a:solidFill>
                <a:latin typeface="Verdana" charset="0"/>
              </a:rPr>
              <a:t>physical </a:t>
            </a:r>
            <a:r>
              <a:rPr lang="en-US" sz="2000" dirty="0">
                <a:solidFill>
                  <a:srgbClr val="006699"/>
                </a:solidFill>
                <a:latin typeface="Verdana" charset="0"/>
              </a:rPr>
              <a:t>habitat methods </a:t>
            </a:r>
            <a:r>
              <a:rPr lang="en-US" sz="2000" dirty="0" smtClean="0">
                <a:solidFill>
                  <a:srgbClr val="006699"/>
                </a:solidFill>
                <a:latin typeface="Verdana" charset="0"/>
              </a:rPr>
              <a:t>in </a:t>
            </a:r>
            <a:r>
              <a:rPr lang="en-US" sz="2000" dirty="0">
                <a:solidFill>
                  <a:srgbClr val="006699"/>
                </a:solidFill>
                <a:latin typeface="Verdana" charset="0"/>
              </a:rPr>
              <a:t>order to increase the capability to assess geomorphic processes.</a:t>
            </a:r>
            <a:endParaRPr lang="en-US" sz="2000" dirty="0" smtClean="0">
              <a:solidFill>
                <a:srgbClr val="006699"/>
              </a:solidFill>
              <a:latin typeface="Verdana" charset="0"/>
            </a:endParaRPr>
          </a:p>
        </p:txBody>
      </p:sp>
      <p:sp>
        <p:nvSpPr>
          <p:cNvPr id="19458" name="Rectangle 4"/>
          <p:cNvSpPr>
            <a:spLocks/>
          </p:cNvSpPr>
          <p:nvPr/>
        </p:nvSpPr>
        <p:spPr bwMode="auto">
          <a:xfrm>
            <a:off x="334963" y="1239838"/>
            <a:ext cx="8809037" cy="352425"/>
          </a:xfrm>
          <a:prstGeom prst="rect">
            <a:avLst/>
          </a:prstGeom>
          <a:noFill/>
          <a:ln w="9525">
            <a:noFill/>
            <a:miter lim="800000"/>
            <a:headEnd/>
            <a:tailEnd/>
          </a:ln>
        </p:spPr>
        <p:txBody>
          <a:bodyPr anchor="ctr"/>
          <a:lstStyle/>
          <a:p>
            <a:r>
              <a:rPr lang="en-US" sz="2000">
                <a:solidFill>
                  <a:srgbClr val="FF0000"/>
                </a:solidFill>
              </a:rPr>
              <a:t>What kind of methods should be used to assess hydromorphology</a:t>
            </a:r>
          </a:p>
        </p:txBody>
      </p:sp>
      <p:pic>
        <p:nvPicPr>
          <p:cNvPr id="19459" name="Immagine 4"/>
          <p:cNvPicPr>
            <a:picLocks noChangeAspect="1"/>
          </p:cNvPicPr>
          <p:nvPr/>
        </p:nvPicPr>
        <p:blipFill>
          <a:blip r:embed="rId3"/>
          <a:srcRect t="14276" r="62019" b="12859"/>
          <a:stretch>
            <a:fillRect/>
          </a:stretch>
        </p:blipFill>
        <p:spPr bwMode="auto">
          <a:xfrm>
            <a:off x="5213350" y="1577975"/>
            <a:ext cx="3222625" cy="2617788"/>
          </a:xfrm>
          <a:prstGeom prst="rect">
            <a:avLst/>
          </a:prstGeom>
          <a:noFill/>
          <a:ln w="9525">
            <a:noFill/>
            <a:miter lim="800000"/>
            <a:headEnd/>
            <a:tailEnd/>
          </a:ln>
        </p:spPr>
      </p:pic>
      <p:sp>
        <p:nvSpPr>
          <p:cNvPr id="5" name="Text Box 5"/>
          <p:cNvSpPr txBox="1">
            <a:spLocks noChangeArrowheads="1"/>
          </p:cNvSpPr>
          <p:nvPr/>
        </p:nvSpPr>
        <p:spPr bwMode="auto">
          <a:xfrm>
            <a:off x="298450" y="2097088"/>
            <a:ext cx="4530725" cy="1630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eaLnBrk="0" fontAlgn="base" hangingPunct="0">
              <a:spcBef>
                <a:spcPct val="0"/>
              </a:spcBef>
              <a:spcAft>
                <a:spcPct val="0"/>
              </a:spcAft>
              <a:defRPr sz="2400">
                <a:solidFill>
                  <a:schemeClr val="tx1"/>
                </a:solidFill>
                <a:latin typeface="Calibri" charset="0"/>
                <a:ea typeface="ＭＳ Ｐゴシック" charset="0"/>
              </a:defRPr>
            </a:lvl6pPr>
            <a:lvl7pPr eaLnBrk="0" fontAlgn="base" hangingPunct="0">
              <a:spcBef>
                <a:spcPct val="0"/>
              </a:spcBef>
              <a:spcAft>
                <a:spcPct val="0"/>
              </a:spcAft>
              <a:defRPr sz="2400">
                <a:solidFill>
                  <a:schemeClr val="tx1"/>
                </a:solidFill>
                <a:latin typeface="Calibri" charset="0"/>
                <a:ea typeface="ＭＳ Ｐゴシック" charset="0"/>
              </a:defRPr>
            </a:lvl7pPr>
            <a:lvl8pPr eaLnBrk="0" fontAlgn="base" hangingPunct="0">
              <a:spcBef>
                <a:spcPct val="0"/>
              </a:spcBef>
              <a:spcAft>
                <a:spcPct val="0"/>
              </a:spcAft>
              <a:defRPr sz="2400">
                <a:solidFill>
                  <a:schemeClr val="tx1"/>
                </a:solidFill>
                <a:latin typeface="Calibri" charset="0"/>
                <a:ea typeface="ＭＳ Ｐゴシック" charset="0"/>
              </a:defRPr>
            </a:lvl8pPr>
            <a:lvl9pPr eaLnBrk="0" fontAlgn="base" hangingPunct="0">
              <a:spcBef>
                <a:spcPct val="0"/>
              </a:spcBef>
              <a:spcAft>
                <a:spcPct val="0"/>
              </a:spcAft>
              <a:defRPr sz="2400">
                <a:solidFill>
                  <a:schemeClr val="tx1"/>
                </a:solidFill>
                <a:latin typeface="Calibri" charset="0"/>
                <a:ea typeface="ＭＳ Ｐゴシック" charset="0"/>
              </a:defRPr>
            </a:lvl9pPr>
          </a:lstStyle>
          <a:p>
            <a:pPr marL="342900" indent="-342900" defTabSz="914400" eaLnBrk="1" hangingPunct="1">
              <a:buFont typeface="Arial"/>
              <a:buChar char="•"/>
              <a:defRPr/>
            </a:pPr>
            <a:r>
              <a:rPr lang="en-US" sz="2000" dirty="0">
                <a:solidFill>
                  <a:srgbClr val="006699"/>
                </a:solidFill>
                <a:latin typeface="Verdana" charset="0"/>
              </a:rPr>
              <a:t>Number of </a:t>
            </a:r>
            <a:r>
              <a:rPr lang="en-US" sz="2000" dirty="0" smtClean="0">
                <a:solidFill>
                  <a:srgbClr val="006699"/>
                </a:solidFill>
                <a:latin typeface="Verdana" charset="0"/>
              </a:rPr>
              <a:t>methods </a:t>
            </a:r>
            <a:r>
              <a:rPr lang="en-US" sz="2000" dirty="0">
                <a:solidFill>
                  <a:srgbClr val="006699"/>
                </a:solidFill>
                <a:latin typeface="Verdana" charset="0"/>
              </a:rPr>
              <a:t>sub-divided according to the assessment category, used </a:t>
            </a:r>
            <a:r>
              <a:rPr lang="en-US" sz="2000" dirty="0" smtClean="0">
                <a:solidFill>
                  <a:srgbClr val="006699"/>
                </a:solidFill>
                <a:latin typeface="Verdana" charset="0"/>
              </a:rPr>
              <a:t>by European </a:t>
            </a:r>
            <a:r>
              <a:rPr lang="en-US" sz="2000" dirty="0">
                <a:solidFill>
                  <a:srgbClr val="006699"/>
                </a:solidFill>
                <a:latin typeface="Verdana" charset="0"/>
              </a:rPr>
              <a:t>countries for the implementation of the </a:t>
            </a:r>
            <a:r>
              <a:rPr lang="en-US" sz="2000" dirty="0" smtClean="0">
                <a:solidFill>
                  <a:srgbClr val="006699"/>
                </a:solidFill>
                <a:latin typeface="Verdana" charset="0"/>
              </a:rPr>
              <a:t>WFD</a:t>
            </a:r>
          </a:p>
        </p:txBody>
      </p:sp>
      <p:sp>
        <p:nvSpPr>
          <p:cNvPr id="6" name="Text Box 5"/>
          <p:cNvSpPr txBox="1">
            <a:spLocks noChangeArrowheads="1"/>
          </p:cNvSpPr>
          <p:nvPr/>
        </p:nvSpPr>
        <p:spPr bwMode="auto">
          <a:xfrm>
            <a:off x="5164138" y="4051300"/>
            <a:ext cx="3684587" cy="338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eaLnBrk="0" fontAlgn="base" hangingPunct="0">
              <a:spcBef>
                <a:spcPct val="0"/>
              </a:spcBef>
              <a:spcAft>
                <a:spcPct val="0"/>
              </a:spcAft>
              <a:defRPr sz="2400">
                <a:solidFill>
                  <a:schemeClr val="tx1"/>
                </a:solidFill>
                <a:latin typeface="Calibri" charset="0"/>
                <a:ea typeface="ＭＳ Ｐゴシック" charset="0"/>
              </a:defRPr>
            </a:lvl6pPr>
            <a:lvl7pPr eaLnBrk="0" fontAlgn="base" hangingPunct="0">
              <a:spcBef>
                <a:spcPct val="0"/>
              </a:spcBef>
              <a:spcAft>
                <a:spcPct val="0"/>
              </a:spcAft>
              <a:defRPr sz="2400">
                <a:solidFill>
                  <a:schemeClr val="tx1"/>
                </a:solidFill>
                <a:latin typeface="Calibri" charset="0"/>
                <a:ea typeface="ＭＳ Ｐゴシック" charset="0"/>
              </a:defRPr>
            </a:lvl7pPr>
            <a:lvl8pPr eaLnBrk="0" fontAlgn="base" hangingPunct="0">
              <a:spcBef>
                <a:spcPct val="0"/>
              </a:spcBef>
              <a:spcAft>
                <a:spcPct val="0"/>
              </a:spcAft>
              <a:defRPr sz="2400">
                <a:solidFill>
                  <a:schemeClr val="tx1"/>
                </a:solidFill>
                <a:latin typeface="Calibri" charset="0"/>
                <a:ea typeface="ＭＳ Ｐゴシック" charset="0"/>
              </a:defRPr>
            </a:lvl8pPr>
            <a:lvl9pPr eaLnBrk="0" fontAlgn="base" hangingPunct="0">
              <a:spcBef>
                <a:spcPct val="0"/>
              </a:spcBef>
              <a:spcAft>
                <a:spcPct val="0"/>
              </a:spcAft>
              <a:defRPr sz="2400">
                <a:solidFill>
                  <a:schemeClr val="tx1"/>
                </a:solidFill>
                <a:latin typeface="Calibri" charset="0"/>
                <a:ea typeface="ＭＳ Ｐゴシック" charset="0"/>
              </a:defRPr>
            </a:lvl9pPr>
          </a:lstStyle>
          <a:p>
            <a:pPr defTabSz="914400" eaLnBrk="1" hangingPunct="1">
              <a:defRPr/>
            </a:pPr>
            <a:r>
              <a:rPr lang="en-US" sz="1600" dirty="0" smtClean="0">
                <a:solidFill>
                  <a:srgbClr val="006699"/>
                </a:solidFill>
                <a:latin typeface="Verdana" charset="0"/>
              </a:rPr>
              <a:t>(from Belletti et al., 2015)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p:cNvSpPr>
          <p:nvPr/>
        </p:nvSpPr>
        <p:spPr bwMode="auto">
          <a:xfrm>
            <a:off x="334963" y="1239838"/>
            <a:ext cx="7532687" cy="360362"/>
          </a:xfrm>
          <a:prstGeom prst="rect">
            <a:avLst/>
          </a:prstGeom>
          <a:noFill/>
          <a:ln w="9525">
            <a:noFill/>
            <a:miter lim="800000"/>
            <a:headEnd/>
            <a:tailEnd/>
          </a:ln>
        </p:spPr>
        <p:txBody>
          <a:bodyPr anchor="ctr"/>
          <a:lstStyle/>
          <a:p>
            <a:r>
              <a:rPr lang="en-US" sz="2000">
                <a:solidFill>
                  <a:srgbClr val="FF0000"/>
                </a:solidFill>
              </a:rPr>
              <a:t>Why appropriate spatial scales need to be considered</a:t>
            </a:r>
          </a:p>
        </p:txBody>
      </p:sp>
      <p:sp>
        <p:nvSpPr>
          <p:cNvPr id="3" name="Text Box 5"/>
          <p:cNvSpPr txBox="1">
            <a:spLocks noChangeArrowheads="1"/>
          </p:cNvSpPr>
          <p:nvPr/>
        </p:nvSpPr>
        <p:spPr bwMode="auto">
          <a:xfrm>
            <a:off x="338138" y="1697038"/>
            <a:ext cx="8569325" cy="132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eaLnBrk="0" fontAlgn="base" hangingPunct="0">
              <a:spcBef>
                <a:spcPct val="0"/>
              </a:spcBef>
              <a:spcAft>
                <a:spcPct val="0"/>
              </a:spcAft>
              <a:defRPr sz="2400">
                <a:solidFill>
                  <a:schemeClr val="tx1"/>
                </a:solidFill>
                <a:latin typeface="Calibri" charset="0"/>
                <a:ea typeface="ＭＳ Ｐゴシック" charset="0"/>
              </a:defRPr>
            </a:lvl6pPr>
            <a:lvl7pPr eaLnBrk="0" fontAlgn="base" hangingPunct="0">
              <a:spcBef>
                <a:spcPct val="0"/>
              </a:spcBef>
              <a:spcAft>
                <a:spcPct val="0"/>
              </a:spcAft>
              <a:defRPr sz="2400">
                <a:solidFill>
                  <a:schemeClr val="tx1"/>
                </a:solidFill>
                <a:latin typeface="Calibri" charset="0"/>
                <a:ea typeface="ＭＳ Ｐゴシック" charset="0"/>
              </a:defRPr>
            </a:lvl7pPr>
            <a:lvl8pPr eaLnBrk="0" fontAlgn="base" hangingPunct="0">
              <a:spcBef>
                <a:spcPct val="0"/>
              </a:spcBef>
              <a:spcAft>
                <a:spcPct val="0"/>
              </a:spcAft>
              <a:defRPr sz="2400">
                <a:solidFill>
                  <a:schemeClr val="tx1"/>
                </a:solidFill>
                <a:latin typeface="Calibri" charset="0"/>
                <a:ea typeface="ＭＳ Ｐゴシック" charset="0"/>
              </a:defRPr>
            </a:lvl8pPr>
            <a:lvl9pPr eaLnBrk="0" fontAlgn="base" hangingPunct="0">
              <a:spcBef>
                <a:spcPct val="0"/>
              </a:spcBef>
              <a:spcAft>
                <a:spcPct val="0"/>
              </a:spcAft>
              <a:defRPr sz="2400">
                <a:solidFill>
                  <a:schemeClr val="tx1"/>
                </a:solidFill>
                <a:latin typeface="Calibri" charset="0"/>
                <a:ea typeface="ＭＳ Ｐゴシック" charset="0"/>
              </a:defRPr>
            </a:lvl9pPr>
          </a:lstStyle>
          <a:p>
            <a:pPr marL="342900" indent="-342900" defTabSz="914400" eaLnBrk="1" hangingPunct="1">
              <a:buFont typeface="Arial"/>
              <a:buChar char="•"/>
              <a:defRPr/>
            </a:pPr>
            <a:r>
              <a:rPr lang="en-US" sz="2000" dirty="0">
                <a:solidFill>
                  <a:srgbClr val="006699"/>
                </a:solidFill>
                <a:latin typeface="Verdana" charset="0"/>
              </a:rPr>
              <a:t>A multiscale hierarchical approach </a:t>
            </a:r>
            <a:r>
              <a:rPr lang="en-US" sz="2000" dirty="0" smtClean="0">
                <a:solidFill>
                  <a:srgbClr val="006699"/>
                </a:solidFill>
                <a:latin typeface="Verdana" charset="0"/>
              </a:rPr>
              <a:t>fundamental </a:t>
            </a:r>
            <a:r>
              <a:rPr lang="en-US" sz="2000" dirty="0">
                <a:solidFill>
                  <a:srgbClr val="006699"/>
                </a:solidFill>
                <a:latin typeface="Verdana" charset="0"/>
              </a:rPr>
              <a:t>for </a:t>
            </a:r>
            <a:r>
              <a:rPr lang="en-US" sz="2000" dirty="0" smtClean="0">
                <a:solidFill>
                  <a:srgbClr val="006699"/>
                </a:solidFill>
                <a:latin typeface="Verdana" charset="0"/>
              </a:rPr>
              <a:t>(</a:t>
            </a:r>
            <a:r>
              <a:rPr lang="en-US" sz="2000" dirty="0">
                <a:solidFill>
                  <a:srgbClr val="006699"/>
                </a:solidFill>
                <a:latin typeface="Verdana" charset="0"/>
              </a:rPr>
              <a:t>i) understanding </a:t>
            </a:r>
            <a:r>
              <a:rPr lang="en-US" sz="2000" dirty="0" smtClean="0">
                <a:solidFill>
                  <a:srgbClr val="006699"/>
                </a:solidFill>
                <a:latin typeface="Verdana" charset="0"/>
              </a:rPr>
              <a:t>controls and off-site impacts, </a:t>
            </a:r>
            <a:r>
              <a:rPr lang="en-US" sz="2000" dirty="0">
                <a:solidFill>
                  <a:srgbClr val="006699"/>
                </a:solidFill>
                <a:latin typeface="Verdana" charset="0"/>
              </a:rPr>
              <a:t>(ii) selecting </a:t>
            </a:r>
            <a:r>
              <a:rPr lang="en-US" sz="2000" dirty="0" smtClean="0">
                <a:solidFill>
                  <a:srgbClr val="006699"/>
                </a:solidFill>
                <a:latin typeface="Verdana" charset="0"/>
              </a:rPr>
              <a:t>monitoring </a:t>
            </a:r>
            <a:r>
              <a:rPr lang="en-US" sz="2000" dirty="0">
                <a:solidFill>
                  <a:srgbClr val="006699"/>
                </a:solidFill>
                <a:latin typeface="Verdana" charset="0"/>
              </a:rPr>
              <a:t>sites; (iii) </a:t>
            </a:r>
            <a:r>
              <a:rPr lang="en-US" sz="2000" dirty="0" smtClean="0">
                <a:solidFill>
                  <a:srgbClr val="006699"/>
                </a:solidFill>
                <a:latin typeface="Verdana" charset="0"/>
              </a:rPr>
              <a:t>extrapolating information. </a:t>
            </a:r>
            <a:endParaRPr lang="en-US" sz="2000" dirty="0">
              <a:solidFill>
                <a:srgbClr val="006699"/>
              </a:solidFill>
              <a:latin typeface="Verdana" charset="0"/>
            </a:endParaRPr>
          </a:p>
          <a:p>
            <a:pPr marL="342900" indent="-342900" defTabSz="914400" eaLnBrk="1" hangingPunct="1">
              <a:buFont typeface="Arial"/>
              <a:buChar char="•"/>
              <a:defRPr/>
            </a:pPr>
            <a:r>
              <a:rPr lang="en-US" sz="2000" dirty="0">
                <a:solidFill>
                  <a:srgbClr val="006699"/>
                </a:solidFill>
                <a:latin typeface="Verdana" charset="0"/>
              </a:rPr>
              <a:t>Key scale: river reach</a:t>
            </a:r>
            <a:endParaRPr lang="en-US" sz="2000" dirty="0" smtClean="0">
              <a:solidFill>
                <a:srgbClr val="006699"/>
              </a:solidFill>
              <a:latin typeface="Verdana" charset="0"/>
            </a:endParaRPr>
          </a:p>
        </p:txBody>
      </p:sp>
      <p:pic>
        <p:nvPicPr>
          <p:cNvPr id="21507" name="Immagine 3"/>
          <p:cNvPicPr>
            <a:picLocks noChangeAspect="1"/>
          </p:cNvPicPr>
          <p:nvPr/>
        </p:nvPicPr>
        <p:blipFill>
          <a:blip r:embed="rId3"/>
          <a:srcRect/>
          <a:stretch>
            <a:fillRect/>
          </a:stretch>
        </p:blipFill>
        <p:spPr bwMode="auto">
          <a:xfrm>
            <a:off x="3233738" y="3048000"/>
            <a:ext cx="3440112" cy="2895600"/>
          </a:xfrm>
          <a:prstGeom prst="rect">
            <a:avLst/>
          </a:prstGeom>
          <a:noFill/>
          <a:ln w="9525">
            <a:noFill/>
            <a:miter lim="800000"/>
            <a:headEnd/>
            <a:tailEnd/>
          </a:ln>
        </p:spPr>
      </p:pic>
      <p:pic>
        <p:nvPicPr>
          <p:cNvPr id="21508" name="Picture 27" descr="Spatial Framework"/>
          <p:cNvPicPr>
            <a:picLocks noChangeAspect="1" noChangeArrowheads="1"/>
          </p:cNvPicPr>
          <p:nvPr/>
        </p:nvPicPr>
        <p:blipFill>
          <a:blip r:embed="rId4"/>
          <a:srcRect l="31227" t="17865" r="32939" b="19861"/>
          <a:stretch>
            <a:fillRect/>
          </a:stretch>
        </p:blipFill>
        <p:spPr bwMode="auto">
          <a:xfrm>
            <a:off x="965200" y="2997200"/>
            <a:ext cx="1527175" cy="3535363"/>
          </a:xfrm>
          <a:prstGeom prst="rect">
            <a:avLst/>
          </a:prstGeom>
          <a:noFill/>
          <a:ln w="9525">
            <a:noFill/>
            <a:miter lim="800000"/>
            <a:headEnd/>
            <a:tailEnd/>
          </a:ln>
        </p:spPr>
      </p:pic>
      <p:sp>
        <p:nvSpPr>
          <p:cNvPr id="21509" name="CasellaDiTesto 5"/>
          <p:cNvSpPr txBox="1">
            <a:spLocks noChangeArrowheads="1"/>
          </p:cNvSpPr>
          <p:nvPr/>
        </p:nvSpPr>
        <p:spPr bwMode="auto">
          <a:xfrm>
            <a:off x="2776538" y="5878513"/>
            <a:ext cx="6367462" cy="585787"/>
          </a:xfrm>
          <a:prstGeom prst="rect">
            <a:avLst/>
          </a:prstGeom>
          <a:noFill/>
          <a:ln w="9525">
            <a:noFill/>
            <a:miter lim="800000"/>
            <a:headEnd/>
            <a:tailEnd/>
          </a:ln>
        </p:spPr>
        <p:txBody>
          <a:bodyPr>
            <a:spAutoFit/>
          </a:bodyPr>
          <a:lstStyle/>
          <a:p>
            <a:r>
              <a:rPr lang="en-GB" sz="1600">
                <a:solidFill>
                  <a:schemeClr val="tx2"/>
                </a:solidFill>
              </a:rPr>
              <a:t>PH: Physical habitat; RH: Riparian habitat; M: Morphological; HRA: Hydrological regime alteration.</a:t>
            </a:r>
          </a:p>
        </p:txBody>
      </p:sp>
      <p:sp>
        <p:nvSpPr>
          <p:cNvPr id="7" name="Text Box 5"/>
          <p:cNvSpPr txBox="1">
            <a:spLocks noChangeArrowheads="1"/>
          </p:cNvSpPr>
          <p:nvPr/>
        </p:nvSpPr>
        <p:spPr bwMode="auto">
          <a:xfrm>
            <a:off x="2797175" y="6384925"/>
            <a:ext cx="3684588" cy="338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eaLnBrk="0" fontAlgn="base" hangingPunct="0">
              <a:spcBef>
                <a:spcPct val="0"/>
              </a:spcBef>
              <a:spcAft>
                <a:spcPct val="0"/>
              </a:spcAft>
              <a:defRPr sz="2400">
                <a:solidFill>
                  <a:schemeClr val="tx1"/>
                </a:solidFill>
                <a:latin typeface="Calibri" charset="0"/>
                <a:ea typeface="ＭＳ Ｐゴシック" charset="0"/>
              </a:defRPr>
            </a:lvl6pPr>
            <a:lvl7pPr eaLnBrk="0" fontAlgn="base" hangingPunct="0">
              <a:spcBef>
                <a:spcPct val="0"/>
              </a:spcBef>
              <a:spcAft>
                <a:spcPct val="0"/>
              </a:spcAft>
              <a:defRPr sz="2400">
                <a:solidFill>
                  <a:schemeClr val="tx1"/>
                </a:solidFill>
                <a:latin typeface="Calibri" charset="0"/>
                <a:ea typeface="ＭＳ Ｐゴシック" charset="0"/>
              </a:defRPr>
            </a:lvl7pPr>
            <a:lvl8pPr eaLnBrk="0" fontAlgn="base" hangingPunct="0">
              <a:spcBef>
                <a:spcPct val="0"/>
              </a:spcBef>
              <a:spcAft>
                <a:spcPct val="0"/>
              </a:spcAft>
              <a:defRPr sz="2400">
                <a:solidFill>
                  <a:schemeClr val="tx1"/>
                </a:solidFill>
                <a:latin typeface="Calibri" charset="0"/>
                <a:ea typeface="ＭＳ Ｐゴシック" charset="0"/>
              </a:defRPr>
            </a:lvl8pPr>
            <a:lvl9pPr eaLnBrk="0" fontAlgn="base" hangingPunct="0">
              <a:spcBef>
                <a:spcPct val="0"/>
              </a:spcBef>
              <a:spcAft>
                <a:spcPct val="0"/>
              </a:spcAft>
              <a:defRPr sz="2400">
                <a:solidFill>
                  <a:schemeClr val="tx1"/>
                </a:solidFill>
                <a:latin typeface="Calibri" charset="0"/>
                <a:ea typeface="ＭＳ Ｐゴシック" charset="0"/>
              </a:defRPr>
            </a:lvl9pPr>
          </a:lstStyle>
          <a:p>
            <a:pPr defTabSz="914400" eaLnBrk="1" hangingPunct="1">
              <a:defRPr/>
            </a:pPr>
            <a:r>
              <a:rPr lang="en-US" sz="1600" dirty="0" smtClean="0">
                <a:solidFill>
                  <a:srgbClr val="006699"/>
                </a:solidFill>
                <a:latin typeface="Verdana" charset="0"/>
              </a:rPr>
              <a:t>(from Belletti et al., 2015)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p:cNvSpPr>
          <p:nvPr/>
        </p:nvSpPr>
        <p:spPr bwMode="auto">
          <a:xfrm>
            <a:off x="334963" y="1206500"/>
            <a:ext cx="8588375" cy="419100"/>
          </a:xfrm>
          <a:prstGeom prst="rect">
            <a:avLst/>
          </a:prstGeom>
          <a:noFill/>
          <a:ln w="9525">
            <a:noFill/>
            <a:miter lim="800000"/>
            <a:headEnd/>
            <a:tailEnd/>
          </a:ln>
        </p:spPr>
        <p:txBody>
          <a:bodyPr anchor="ctr"/>
          <a:lstStyle/>
          <a:p>
            <a:r>
              <a:rPr lang="en-US" sz="2000">
                <a:solidFill>
                  <a:srgbClr val="FF0000"/>
                </a:solidFill>
              </a:rPr>
              <a:t>Hydrological assessment</a:t>
            </a:r>
          </a:p>
        </p:txBody>
      </p:sp>
      <p:sp>
        <p:nvSpPr>
          <p:cNvPr id="3" name="Text Box 5"/>
          <p:cNvSpPr txBox="1">
            <a:spLocks noChangeArrowheads="1"/>
          </p:cNvSpPr>
          <p:nvPr/>
        </p:nvSpPr>
        <p:spPr bwMode="auto">
          <a:xfrm>
            <a:off x="338138" y="1747838"/>
            <a:ext cx="8453437" cy="1631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eaLnBrk="0" fontAlgn="base" hangingPunct="0">
              <a:spcBef>
                <a:spcPct val="0"/>
              </a:spcBef>
              <a:spcAft>
                <a:spcPct val="0"/>
              </a:spcAft>
              <a:defRPr sz="2400">
                <a:solidFill>
                  <a:schemeClr val="tx1"/>
                </a:solidFill>
                <a:latin typeface="Calibri" charset="0"/>
                <a:ea typeface="ＭＳ Ｐゴシック" charset="0"/>
              </a:defRPr>
            </a:lvl6pPr>
            <a:lvl7pPr eaLnBrk="0" fontAlgn="base" hangingPunct="0">
              <a:spcBef>
                <a:spcPct val="0"/>
              </a:spcBef>
              <a:spcAft>
                <a:spcPct val="0"/>
              </a:spcAft>
              <a:defRPr sz="2400">
                <a:solidFill>
                  <a:schemeClr val="tx1"/>
                </a:solidFill>
                <a:latin typeface="Calibri" charset="0"/>
                <a:ea typeface="ＭＳ Ｐゴシック" charset="0"/>
              </a:defRPr>
            </a:lvl7pPr>
            <a:lvl8pPr eaLnBrk="0" fontAlgn="base" hangingPunct="0">
              <a:spcBef>
                <a:spcPct val="0"/>
              </a:spcBef>
              <a:spcAft>
                <a:spcPct val="0"/>
              </a:spcAft>
              <a:defRPr sz="2400">
                <a:solidFill>
                  <a:schemeClr val="tx1"/>
                </a:solidFill>
                <a:latin typeface="Calibri" charset="0"/>
                <a:ea typeface="ＭＳ Ｐゴシック" charset="0"/>
              </a:defRPr>
            </a:lvl8pPr>
            <a:lvl9pPr eaLnBrk="0" fontAlgn="base" hangingPunct="0">
              <a:spcBef>
                <a:spcPct val="0"/>
              </a:spcBef>
              <a:spcAft>
                <a:spcPct val="0"/>
              </a:spcAft>
              <a:defRPr sz="2400">
                <a:solidFill>
                  <a:schemeClr val="tx1"/>
                </a:solidFill>
                <a:latin typeface="Calibri" charset="0"/>
                <a:ea typeface="ＭＳ Ｐゴシック" charset="0"/>
              </a:defRPr>
            </a:lvl9pPr>
          </a:lstStyle>
          <a:p>
            <a:pPr marL="342900" indent="-342900" defTabSz="914400" eaLnBrk="1" hangingPunct="1">
              <a:buFont typeface="Arial"/>
              <a:buChar char="•"/>
              <a:defRPr/>
            </a:pPr>
            <a:r>
              <a:rPr lang="en-US" sz="2000" dirty="0">
                <a:solidFill>
                  <a:srgbClr val="006699"/>
                </a:solidFill>
                <a:latin typeface="Verdana" charset="0"/>
              </a:rPr>
              <a:t>Indicators of Hydrological Alteration (IHA) </a:t>
            </a:r>
            <a:r>
              <a:rPr lang="en-US" sz="2000" dirty="0" smtClean="0">
                <a:solidFill>
                  <a:srgbClr val="006699"/>
                </a:solidFill>
                <a:latin typeface="Verdana" charset="0"/>
              </a:rPr>
              <a:t>describing </a:t>
            </a:r>
            <a:r>
              <a:rPr lang="en-US" sz="2000" dirty="0">
                <a:solidFill>
                  <a:srgbClr val="006699"/>
                </a:solidFill>
                <a:latin typeface="Verdana" charset="0"/>
              </a:rPr>
              <a:t>5 flow components (magnitude, frequency, duration, timing, rate of change)</a:t>
            </a:r>
          </a:p>
          <a:p>
            <a:pPr marL="342900" indent="-342900" defTabSz="914400" eaLnBrk="1" hangingPunct="1">
              <a:buFont typeface="Arial"/>
              <a:buChar char="•"/>
              <a:defRPr/>
            </a:pPr>
            <a:r>
              <a:rPr lang="en-US" sz="2000" dirty="0">
                <a:solidFill>
                  <a:srgbClr val="006699"/>
                </a:solidFill>
                <a:latin typeface="Verdana" charset="0"/>
              </a:rPr>
              <a:t>Hydrological alteration quantified as deviation between current and </a:t>
            </a:r>
            <a:r>
              <a:rPr lang="en-US" sz="2000" dirty="0" smtClean="0">
                <a:solidFill>
                  <a:srgbClr val="006699"/>
                </a:solidFill>
                <a:latin typeface="Verdana" charset="0"/>
              </a:rPr>
              <a:t>unaltered </a:t>
            </a:r>
            <a:r>
              <a:rPr lang="en-US" sz="2000" dirty="0">
                <a:solidFill>
                  <a:srgbClr val="006699"/>
                </a:solidFill>
                <a:latin typeface="Verdana" charset="0"/>
              </a:rPr>
              <a:t>hydrological </a:t>
            </a:r>
            <a:r>
              <a:rPr lang="en-US" sz="2000" dirty="0" smtClean="0">
                <a:solidFill>
                  <a:srgbClr val="006699"/>
                </a:solidFill>
                <a:latin typeface="Verdana" charset="0"/>
              </a:rPr>
              <a:t>regime</a:t>
            </a:r>
          </a:p>
        </p:txBody>
      </p:sp>
      <p:pic>
        <p:nvPicPr>
          <p:cNvPr id="23555" name="Immagine 3"/>
          <p:cNvPicPr>
            <a:picLocks noChangeAspect="1"/>
          </p:cNvPicPr>
          <p:nvPr/>
        </p:nvPicPr>
        <p:blipFill>
          <a:blip r:embed="rId3"/>
          <a:srcRect/>
          <a:stretch>
            <a:fillRect/>
          </a:stretch>
        </p:blipFill>
        <p:spPr bwMode="auto">
          <a:xfrm>
            <a:off x="1981200" y="3386138"/>
            <a:ext cx="4937125" cy="2667000"/>
          </a:xfrm>
          <a:prstGeom prst="rect">
            <a:avLst/>
          </a:prstGeom>
          <a:noFill/>
          <a:ln w="9525">
            <a:noFill/>
            <a:miter lim="800000"/>
            <a:headEnd/>
            <a:tailEnd/>
          </a:ln>
        </p:spPr>
      </p:pic>
      <p:sp>
        <p:nvSpPr>
          <p:cNvPr id="23556" name="Rettangolo 4"/>
          <p:cNvSpPr>
            <a:spLocks noChangeArrowheads="1"/>
          </p:cNvSpPr>
          <p:nvPr/>
        </p:nvSpPr>
        <p:spPr bwMode="auto">
          <a:xfrm>
            <a:off x="642938" y="6005513"/>
            <a:ext cx="7688262" cy="646112"/>
          </a:xfrm>
          <a:prstGeom prst="rect">
            <a:avLst/>
          </a:prstGeom>
          <a:noFill/>
          <a:ln w="9525">
            <a:noFill/>
            <a:miter lim="800000"/>
            <a:headEnd/>
            <a:tailEnd/>
          </a:ln>
        </p:spPr>
        <p:txBody>
          <a:bodyPr>
            <a:spAutoFit/>
          </a:bodyPr>
          <a:lstStyle/>
          <a:p>
            <a:r>
              <a:rPr lang="en-GB" sz="1800">
                <a:solidFill>
                  <a:srgbClr val="006699"/>
                </a:solidFill>
              </a:rPr>
              <a:t>IAHRIS: Polygons showing indicator values for reference and actual conditions</a:t>
            </a:r>
          </a:p>
        </p:txBody>
      </p:sp>
      <p:sp>
        <p:nvSpPr>
          <p:cNvPr id="23557" name="Rettangolo 5"/>
          <p:cNvSpPr>
            <a:spLocks noChangeArrowheads="1"/>
          </p:cNvSpPr>
          <p:nvPr/>
        </p:nvSpPr>
        <p:spPr bwMode="auto">
          <a:xfrm>
            <a:off x="2732088" y="6281738"/>
            <a:ext cx="5772150" cy="338137"/>
          </a:xfrm>
          <a:prstGeom prst="rect">
            <a:avLst/>
          </a:prstGeom>
          <a:noFill/>
          <a:ln w="9525">
            <a:noFill/>
            <a:miter lim="800000"/>
            <a:headEnd/>
            <a:tailEnd/>
          </a:ln>
        </p:spPr>
        <p:txBody>
          <a:bodyPr>
            <a:spAutoFit/>
          </a:bodyPr>
          <a:lstStyle/>
          <a:p>
            <a:r>
              <a:rPr lang="en-GB" sz="1600">
                <a:solidFill>
                  <a:schemeClr val="tx2"/>
                </a:solidFill>
              </a:rPr>
              <a:t>(from Martinez Santa-Maria &amp; Fernandez Yuste, 2010)</a:t>
            </a:r>
            <a:endParaRPr lang="it-IT" sz="1600">
              <a:solidFill>
                <a:schemeClr val="tx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4"/>
          <p:cNvSpPr>
            <a:spLocks/>
          </p:cNvSpPr>
          <p:nvPr/>
        </p:nvSpPr>
        <p:spPr bwMode="auto">
          <a:xfrm>
            <a:off x="334963" y="1239838"/>
            <a:ext cx="7532687" cy="360362"/>
          </a:xfrm>
          <a:prstGeom prst="rect">
            <a:avLst/>
          </a:prstGeom>
          <a:noFill/>
          <a:ln w="9525">
            <a:noFill/>
            <a:miter lim="800000"/>
            <a:headEnd/>
            <a:tailEnd/>
          </a:ln>
        </p:spPr>
        <p:txBody>
          <a:bodyPr anchor="ctr"/>
          <a:lstStyle/>
          <a:p>
            <a:r>
              <a:rPr lang="en-US" sz="2000">
                <a:solidFill>
                  <a:srgbClr val="FF0000"/>
                </a:solidFill>
              </a:rPr>
              <a:t>References</a:t>
            </a:r>
          </a:p>
        </p:txBody>
      </p:sp>
      <p:sp>
        <p:nvSpPr>
          <p:cNvPr id="3" name="Text Box 5"/>
          <p:cNvSpPr txBox="1">
            <a:spLocks noChangeArrowheads="1"/>
          </p:cNvSpPr>
          <p:nvPr/>
        </p:nvSpPr>
        <p:spPr bwMode="auto">
          <a:xfrm>
            <a:off x="338138" y="2001838"/>
            <a:ext cx="8453437" cy="203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defTabSz="914400"/>
            <a:r>
              <a:rPr lang="en-US" sz="1800">
                <a:solidFill>
                  <a:srgbClr val="006699"/>
                </a:solidFill>
              </a:rPr>
              <a:t>Belletti, B., Rinaldi, M., Gurnell, A.M., Buijse, A.D., Mosselman, E., 2015. A review of assessment methods for river hydromorphology. Environmental Earth Sciences, doi: 10.1007/s12665-014-3558-1.</a:t>
            </a:r>
          </a:p>
          <a:p>
            <a:pPr defTabSz="914400"/>
            <a:endParaRPr lang="en-US" sz="1800">
              <a:solidFill>
                <a:srgbClr val="006699"/>
              </a:solidFill>
            </a:endParaRPr>
          </a:p>
          <a:p>
            <a:pPr defTabSz="914400"/>
            <a:r>
              <a:rPr lang="en-US" sz="1800">
                <a:solidFill>
                  <a:srgbClr val="006699"/>
                </a:solidFill>
              </a:rPr>
              <a:t>Martinez Santa-Maria, C., Fernandez Yuste, J.A., 2010. IAHRIS 2.2. Indicators of Hydrologic Alteration in Rivers. Methodological Reference Manual &amp; User</a:t>
            </a:r>
            <a:r>
              <a:rPr lang="en-US" altLang="it-IT" sz="1800">
                <a:solidFill>
                  <a:srgbClr val="006699"/>
                </a:solidFill>
              </a:rPr>
              <a:t>’</a:t>
            </a:r>
            <a:r>
              <a:rPr lang="en-US" sz="1800">
                <a:solidFill>
                  <a:srgbClr val="006699"/>
                </a:solidFill>
              </a:rPr>
              <a:t>s Manual. http://www.ecogesfor.org/IAHRIS_es.html.</a:t>
            </a:r>
          </a:p>
        </p:txBody>
      </p:sp>
    </p:spTree>
  </p:cSld>
  <p:clrMapOvr>
    <a:masterClrMapping/>
  </p:clrMapOvr>
</p:sld>
</file>

<file path=ppt/theme/theme1.xml><?xml version="1.0" encoding="utf-8"?>
<a:theme xmlns:a="http://schemas.openxmlformats.org/drawingml/2006/main" name="REFORM_282656 Presentation_Template with EU logos">
  <a:themeElements>
    <a:clrScheme name="REFORM Colours">
      <a:dk1>
        <a:srgbClr val="000000"/>
      </a:dk1>
      <a:lt1>
        <a:sysClr val="window" lastClr="FFFFFF"/>
      </a:lt1>
      <a:dk2>
        <a:srgbClr val="006699"/>
      </a:dk2>
      <a:lt2>
        <a:srgbClr val="EEECE1"/>
      </a:lt2>
      <a:accent1>
        <a:srgbClr val="3399CC"/>
      </a:accent1>
      <a:accent2>
        <a:srgbClr val="99CC00"/>
      </a:accent2>
      <a:accent3>
        <a:srgbClr val="4BC84B"/>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REFORM_282656 Presentation_Template with EU logos</Template>
  <TotalTime>0</TotalTime>
  <Words>1396</Words>
  <Application>Microsoft Office PowerPoint</Application>
  <PresentationFormat>On-screen Show (4:3)</PresentationFormat>
  <Paragraphs>51</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Verdana</vt:lpstr>
      <vt:lpstr>MS PGothic</vt:lpstr>
      <vt:lpstr>Arial</vt:lpstr>
      <vt:lpstr>Calibri</vt:lpstr>
      <vt:lpstr>REFORM_282656 Presentation_Template with EU logos</vt:lpstr>
      <vt:lpstr>Slide 1</vt:lpstr>
      <vt:lpstr>Slide 2</vt:lpstr>
      <vt:lpstr>Slide 3</vt:lpstr>
      <vt:lpstr>Slide 4</vt:lpstr>
      <vt:lpstr>Slide 5</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Verdana, size max. 28pt,  text align left</dc:title>
  <dc:creator>Rinaldi</dc:creator>
  <cp:lastModifiedBy>gerardo.anzaldua</cp:lastModifiedBy>
  <cp:revision>307</cp:revision>
  <dcterms:created xsi:type="dcterms:W3CDTF">2012-09-06T14:22:02Z</dcterms:created>
  <dcterms:modified xsi:type="dcterms:W3CDTF">2015-08-27T12:40:58Z</dcterms:modified>
</cp:coreProperties>
</file>